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5" r:id="rId1"/>
  </p:sldMasterIdLst>
  <p:notesMasterIdLst>
    <p:notesMasterId r:id="rId18"/>
  </p:notesMasterIdLst>
  <p:sldIdLst>
    <p:sldId id="256" r:id="rId2"/>
    <p:sldId id="258" r:id="rId3"/>
    <p:sldId id="264" r:id="rId4"/>
    <p:sldId id="268" r:id="rId5"/>
    <p:sldId id="273" r:id="rId6"/>
    <p:sldId id="259" r:id="rId7"/>
    <p:sldId id="260" r:id="rId8"/>
    <p:sldId id="261" r:id="rId9"/>
    <p:sldId id="262" r:id="rId10"/>
    <p:sldId id="271" r:id="rId11"/>
    <p:sldId id="272" r:id="rId12"/>
    <p:sldId id="267" r:id="rId13"/>
    <p:sldId id="266" r:id="rId14"/>
    <p:sldId id="269" r:id="rId15"/>
    <p:sldId id="270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/>
    <p:restoredTop sz="90413"/>
  </p:normalViewPr>
  <p:slideViewPr>
    <p:cSldViewPr snapToGrid="0" snapToObjects="1">
      <p:cViewPr varScale="1">
        <p:scale>
          <a:sx n="118" d="100"/>
          <a:sy n="118" d="100"/>
        </p:scale>
        <p:origin x="1056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82737-5F43-E14A-B095-21FC79F1E47F}" type="datetimeFigureOut">
              <a:rPr lang="en-US" smtClean="0"/>
              <a:t>7/8/20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154DB-6ED9-3B4E-B59A-7218FEACA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18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2154DB-6ED9-3B4E-B59A-7218FEACA3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87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Interacts with interstellar medium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2154DB-6ED9-3B4E-B59A-7218FEACA3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30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Stellar </a:t>
            </a:r>
            <a:r>
              <a:rPr lang="en-US" dirty="0" err="1"/>
              <a:t>nursuries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2154DB-6ED9-3B4E-B59A-7218FEACA3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81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2154DB-6ED9-3B4E-B59A-7218FEACA3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51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Almost crashed my computer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2154DB-6ED9-3B4E-B59A-7218FEACA3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99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Almost crashed my computer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2154DB-6ED9-3B4E-B59A-7218FEACA3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5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Almost crashed my computer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2154DB-6ED9-3B4E-B59A-7218FEACA3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4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Few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2154DB-6ED9-3B4E-B59A-7218FEACA36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12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Unusually larges changes in refractive index </a:t>
            </a:r>
            <a:r>
              <a:rPr lang="en-US" dirty="0">
                <a:sym typeface="Wingdings" pitchFamily="2" charset="2"/>
              </a:rPr>
              <a:t> unusually large redshift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55% falls far away from the margin of error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Precisely environment which would produce an exaggerated redshift compared to distance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2154DB-6ED9-3B4E-B59A-7218FEACA36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81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C98B2-370F-DA4F-9FFC-AB15C529B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F944E-64C6-8A42-B735-3EC0C93A5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0E704-79D6-5140-9B63-35F29309D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8478-E35F-DF43-A6BD-1BA4C197F0C9}" type="datetimeFigureOut">
              <a:rPr lang="en-US" smtClean="0"/>
              <a:t>7/8/20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9A97A-4407-9040-88E4-FF0B0163A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4CAD2-61C0-5E47-AC95-CFAB32596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3AD7-4FC6-2C4F-8977-5BEF80A5F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20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2210D-B971-F24D-813F-55A46AAEF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F4D028-E842-8949-96AC-D05557E5C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59E1B-E9F0-BB42-ADEF-216D54B09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8478-E35F-DF43-A6BD-1BA4C197F0C9}" type="datetimeFigureOut">
              <a:rPr lang="en-US" smtClean="0"/>
              <a:t>7/8/20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2244D-9D48-BE4F-B8E8-4462B2D07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091E4-017A-664D-AE20-3E8CCC103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3AD7-4FC6-2C4F-8977-5BEF80A5F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3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58FA44-23B7-4B48-939B-CFF9777D02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063E2D-4F87-5045-BBAF-4FCB24C7B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A1E9A-522D-7E44-A04A-E3CA72A29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8478-E35F-DF43-A6BD-1BA4C197F0C9}" type="datetimeFigureOut">
              <a:rPr lang="en-US" smtClean="0"/>
              <a:t>7/8/20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3DA50-5E30-EE40-92B6-FAF8BA0D8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CCEE7-0B33-C842-BF9B-A177AF9BC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3AD7-4FC6-2C4F-8977-5BEF80A5F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98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E00BC-6797-5548-B6D4-D4881D1ED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4FFC9-3E2E-E442-9205-EA7B262BB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9A660-7C8F-1E4C-B17C-A064E19C0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8478-E35F-DF43-A6BD-1BA4C197F0C9}" type="datetimeFigureOut">
              <a:rPr lang="en-US" smtClean="0"/>
              <a:t>7/8/20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79264-C6A2-6E4F-9A61-5EEF4A2F0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C0C4F-67BE-E04A-8173-2E7892948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3AD7-4FC6-2C4F-8977-5BEF80A5F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56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9A86A-1E3E-1944-BF5C-19C8E766F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1F58A-BA82-5C4C-9EE3-8DDEBE1DB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1E4DF-9E09-404B-B5E5-782E1A686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8478-E35F-DF43-A6BD-1BA4C197F0C9}" type="datetimeFigureOut">
              <a:rPr lang="en-US" smtClean="0"/>
              <a:t>7/8/20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2E5C9-5C8B-C444-9DED-28DB9D30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45E9C-EC1E-9F45-B622-9B6416946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3AD7-4FC6-2C4F-8977-5BEF80A5F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6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A2E4-3476-8949-9223-6AA61E91F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70F94-5962-3E4A-9F74-7E0674158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748374-8738-2B4B-B1B8-000DEB7A2B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50BC3F-A890-B846-B3F5-CE2B1D571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8478-E35F-DF43-A6BD-1BA4C197F0C9}" type="datetimeFigureOut">
              <a:rPr lang="en-US" smtClean="0"/>
              <a:t>7/8/20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F9207-9553-A649-8D27-07242E6EC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3B9C77-9D23-954F-858F-7001176AB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3AD7-4FC6-2C4F-8977-5BEF80A5F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6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E7649-8A89-9443-BD86-3B2505159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1E20CD-D088-8A4B-8016-D7F459131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4D09E3-AC82-5D42-BD01-6E964DABB7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8C38C-420E-5E47-8362-B28888C84C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594938-BD18-4B4B-9ADD-1D74771B72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F603B7-60AA-0A42-96D1-FB46BC9F0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8478-E35F-DF43-A6BD-1BA4C197F0C9}" type="datetimeFigureOut">
              <a:rPr lang="en-US" smtClean="0"/>
              <a:t>7/8/20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4CAF34-8BC8-D845-8973-55A4ED9CD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42D5AA-4363-3643-A0A5-B05249844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3AD7-4FC6-2C4F-8977-5BEF80A5F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0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2CA7C-BBC0-2C46-840E-FBD22ACCE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EB435E-10F5-1B43-A787-D8591A6DB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8478-E35F-DF43-A6BD-1BA4C197F0C9}" type="datetimeFigureOut">
              <a:rPr lang="en-US" smtClean="0"/>
              <a:t>7/8/20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849B43-28C7-6E46-A128-D4D0DC6B3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DAC75D-2626-D34F-BF78-3034DEA27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3AD7-4FC6-2C4F-8977-5BEF80A5F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28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2EC42F-5FB8-EE40-80A8-F734793CF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8478-E35F-DF43-A6BD-1BA4C197F0C9}" type="datetimeFigureOut">
              <a:rPr lang="en-US" smtClean="0"/>
              <a:t>7/8/20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A33827-8448-0F41-B48B-9F6F4C7CF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A2F722-0EF0-374B-856B-5349BA471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3AD7-4FC6-2C4F-8977-5BEF80A5F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693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C24D2-3F66-904D-A7AE-EAC1F46D7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B5EBC-D5E5-7D46-81F3-4E9B9B35D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5D9D54-CAEF-0543-AFC9-DBE20E24E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6788FE-0E99-3A4A-8310-D3AB02FB6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8478-E35F-DF43-A6BD-1BA4C197F0C9}" type="datetimeFigureOut">
              <a:rPr lang="en-US" smtClean="0"/>
              <a:t>7/8/20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E1CF79-A688-1B43-A2A7-1F0D1B011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257F3-21A8-154B-BF9B-56E6E7C73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3AD7-4FC6-2C4F-8977-5BEF80A5F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24417-0E98-4D4C-8D68-695FA7629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6A1057-5900-0540-BE99-26A7014BF8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81B7B-CEEF-A94D-A124-814E64165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BA49FD-E4F2-E644-A4B3-71CC4571F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8478-E35F-DF43-A6BD-1BA4C197F0C9}" type="datetimeFigureOut">
              <a:rPr lang="en-US" smtClean="0"/>
              <a:t>7/8/20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7C101D-9E7E-7847-8BFA-FB365BE78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371155-EA9A-544D-8732-4DB00464A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3AD7-4FC6-2C4F-8977-5BEF80A5F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65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35000">
              <a:schemeClr val="accent1">
                <a:lumMod val="89000"/>
              </a:schemeClr>
            </a:gs>
            <a:gs pos="61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51247-57C6-4643-899D-4ECBF9C09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A58A86-BD49-7A40-9A3A-6A59A4C3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806F6-60DD-8140-8CB4-66762A01AA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E8478-E35F-DF43-A6BD-1BA4C197F0C9}" type="datetimeFigureOut">
              <a:rPr lang="en-US" smtClean="0"/>
              <a:t>7/8/20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AE97C-80B1-8E4D-A750-B95E1E0281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7892D-7496-8446-9512-39C9FD9F8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83AD7-4FC6-2C4F-8977-5BEF80A5F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42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16/j.ijleo.2019.02.150" TargetMode="External"/><Relationship Id="rId13" Type="http://schemas.openxmlformats.org/officeDocument/2006/relationships/hyperlink" Target="https://doi.org/10.1051/0004-6361:20010247" TargetMode="External"/><Relationship Id="rId18" Type="http://schemas.openxmlformats.org/officeDocument/2006/relationships/hyperlink" Target="https://doi.org/10.5772/intechopen.81233" TargetMode="External"/><Relationship Id="rId3" Type="http://schemas.openxmlformats.org/officeDocument/2006/relationships/hyperlink" Target="https://doi.org/10.1086/320638" TargetMode="External"/><Relationship Id="rId7" Type="http://schemas.openxmlformats.org/officeDocument/2006/relationships/hyperlink" Target="https://doi.org/10.1051/0004-6361/201936373" TargetMode="External"/><Relationship Id="rId12" Type="http://schemas.openxmlformats.org/officeDocument/2006/relationships/hyperlink" Target="https://doi.org/10.1086/510102" TargetMode="External"/><Relationship Id="rId17" Type="http://schemas.openxmlformats.org/officeDocument/2006/relationships/hyperlink" Target="https://doi.org/10.1086/589568" TargetMode="External"/><Relationship Id="rId2" Type="http://schemas.openxmlformats.org/officeDocument/2006/relationships/hyperlink" Target="https://doi.org/10.1093/mnras/stz1142" TargetMode="External"/><Relationship Id="rId16" Type="http://schemas.openxmlformats.org/officeDocument/2006/relationships/hyperlink" Target="https://doi.org/10.1086/322134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i.org/10.1103/PhysRevLett.119.161101" TargetMode="External"/><Relationship Id="rId11" Type="http://schemas.openxmlformats.org/officeDocument/2006/relationships/hyperlink" Target="https://doi.org/10.1086/310737" TargetMode="External"/><Relationship Id="rId5" Type="http://schemas.openxmlformats.org/officeDocument/2006/relationships/hyperlink" Target="https://doi.org/10.1007/s10701-017-0073-8" TargetMode="External"/><Relationship Id="rId15" Type="http://schemas.openxmlformats.org/officeDocument/2006/relationships/hyperlink" Target="https://doi.org/10.1086/521546" TargetMode="External"/><Relationship Id="rId10" Type="http://schemas.openxmlformats.org/officeDocument/2006/relationships/hyperlink" Target="https://doi.org/10.3847/1538-3881/153/1/37" TargetMode="External"/><Relationship Id="rId4" Type="http://schemas.openxmlformats.org/officeDocument/2006/relationships/hyperlink" Target="https://doi.org/10.1073/pnas.2536799100" TargetMode="External"/><Relationship Id="rId9" Type="http://schemas.openxmlformats.org/officeDocument/2006/relationships/hyperlink" Target="https://doi.org/10.1103/RevModPhys.73.1031" TargetMode="External"/><Relationship Id="rId14" Type="http://schemas.openxmlformats.org/officeDocument/2006/relationships/hyperlink" Target="https://doi.org/10.1046/j.1365-8711.2002.05366.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tiff"/><Relationship Id="rId5" Type="http://schemas.openxmlformats.org/officeDocument/2006/relationships/image" Target="../media/image16.tiff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B9975-D6EC-3140-AA87-6EB4013A44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19287"/>
            <a:ext cx="12192000" cy="1571979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2"/>
                </a:solidFill>
                <a:latin typeface="Avenir Book" panose="02000503020000020003" pitchFamily="2" charset="0"/>
                <a:cs typeface="Telugu MN" pitchFamily="2" charset="0"/>
              </a:rPr>
              <a:t>Refining Cosmology: Addressing Dark Energy Controversies Through a Novel non-Doppler Cosmological Redshift Model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597A46-4FEB-E449-934D-EC8CBB2EF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91947"/>
            <a:ext cx="9144000" cy="1047044"/>
          </a:xfrm>
        </p:spPr>
        <p:txBody>
          <a:bodyPr>
            <a:normAutofit lnSpcReduction="10000"/>
          </a:bodyPr>
          <a:lstStyle/>
          <a:p>
            <a:r>
              <a:rPr lang="en-US" sz="1800" dirty="0">
                <a:solidFill>
                  <a:schemeClr val="bg1"/>
                </a:solidFill>
                <a:latin typeface="Andale Mono" panose="020B0509000000000004" pitchFamily="49" charset="0"/>
              </a:rPr>
              <a:t>Levon Tabirian</a:t>
            </a:r>
          </a:p>
          <a:p>
            <a:r>
              <a:rPr lang="en-US" sz="1800" dirty="0">
                <a:solidFill>
                  <a:schemeClr val="bg1"/>
                </a:solidFill>
                <a:latin typeface="Andale Mono" panose="020B0509000000000004" pitchFamily="49" charset="0"/>
              </a:rPr>
              <a:t>Trinity Preparatory School</a:t>
            </a:r>
          </a:p>
          <a:p>
            <a:r>
              <a:rPr lang="en-US" sz="1800" dirty="0">
                <a:solidFill>
                  <a:schemeClr val="bg1"/>
                </a:solidFill>
                <a:latin typeface="Andale Mono" panose="020B0509000000000004" pitchFamily="49" charset="0"/>
              </a:rPr>
              <a:t>IEEE Aerospace Conference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85486B-E864-E041-937F-149256D036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058" y="2108706"/>
            <a:ext cx="4297253" cy="32229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CE5F80-7837-8C44-8FBD-668B5E3771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3065" y="2108706"/>
            <a:ext cx="6445877" cy="322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56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683BC-E6C3-454F-A24F-68C617745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" y="0"/>
            <a:ext cx="12192001" cy="1049867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2"/>
                </a:solidFill>
                <a:latin typeface="Avenir Book" panose="02000503020000020003" pitchFamily="2" charset="0"/>
                <a:cs typeface="Telugu MN" pitchFamily="2" charset="0"/>
              </a:rPr>
              <a:t>Analysis of redshift v. distance relationship: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EFBF55-F7CC-544B-93F5-46F691455364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250" y="1248937"/>
            <a:ext cx="5756748" cy="44271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D25E1A-2868-7845-AB17-3CFD97BE9E5B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2380" y="1248937"/>
            <a:ext cx="5693558" cy="44271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EF1711-2F07-974C-BCC4-D73951309329}"/>
              </a:ext>
            </a:extLst>
          </p:cNvPr>
          <p:cNvSpPr txBox="1"/>
          <p:nvPr/>
        </p:nvSpPr>
        <p:spPr>
          <a:xfrm>
            <a:off x="339250" y="5765281"/>
            <a:ext cx="5756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  <a:latin typeface="Avenir Book" panose="02000503020000020003" pitchFamily="2" charset="0"/>
              </a:rPr>
              <a:t>Figure 1. Redshift-distance relationship of every object with a redshift-independent distance measurement.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0CCE75-70AA-A545-A0E8-E96A23853325}"/>
              </a:ext>
            </a:extLst>
          </p:cNvPr>
          <p:cNvSpPr txBox="1"/>
          <p:nvPr/>
        </p:nvSpPr>
        <p:spPr>
          <a:xfrm>
            <a:off x="6222379" y="5765281"/>
            <a:ext cx="5693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  <a:latin typeface="Avenir Book" panose="02000503020000020003" pitchFamily="2" charset="0"/>
              </a:rPr>
              <a:t>Figure 2. Scaled Figure 1. with a red Hubble constant slope.</a:t>
            </a:r>
          </a:p>
        </p:txBody>
      </p:sp>
    </p:spTree>
    <p:extLst>
      <p:ext uri="{BB962C8B-B14F-4D97-AF65-F5344CB8AC3E}">
        <p14:creationId xmlns:p14="http://schemas.microsoft.com/office/powerpoint/2010/main" val="1043939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683BC-E6C3-454F-A24F-68C617745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" y="0"/>
            <a:ext cx="12192001" cy="1049867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2"/>
                </a:solidFill>
                <a:latin typeface="Avenir Book" panose="02000503020000020003" pitchFamily="2" charset="0"/>
                <a:cs typeface="Telugu MN" pitchFamily="2" charset="0"/>
              </a:rPr>
              <a:t>Discovery of thousands of Hubble’s Law redshift discrepancies: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EF1711-2F07-974C-BCC4-D73951309329}"/>
              </a:ext>
            </a:extLst>
          </p:cNvPr>
          <p:cNvSpPr txBox="1"/>
          <p:nvPr/>
        </p:nvSpPr>
        <p:spPr>
          <a:xfrm>
            <a:off x="430918" y="5477994"/>
            <a:ext cx="5262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  <a:latin typeface="Avenir Book" panose="02000503020000020003" pitchFamily="2" charset="0"/>
              </a:rPr>
              <a:t>Figure 3. A wide-scale image of all calculated Hubble constants in the NED database.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0CCE75-70AA-A545-A0E8-E96A23853325}"/>
              </a:ext>
            </a:extLst>
          </p:cNvPr>
          <p:cNvSpPr txBox="1"/>
          <p:nvPr/>
        </p:nvSpPr>
        <p:spPr>
          <a:xfrm>
            <a:off x="6095997" y="5477994"/>
            <a:ext cx="5665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  <a:latin typeface="Avenir Book" panose="02000503020000020003" pitchFamily="2" charset="0"/>
              </a:rPr>
              <a:t>Figure 4. Thousands of astronomical objects fluctuate from a static H</a:t>
            </a:r>
            <a:r>
              <a:rPr lang="en-US" sz="1600" i="1" baseline="-25000" dirty="0">
                <a:solidFill>
                  <a:schemeClr val="bg1"/>
                </a:solidFill>
                <a:latin typeface="Avenir Book" panose="02000503020000020003" pitchFamily="2" charset="0"/>
              </a:rPr>
              <a:t>0 </a:t>
            </a:r>
            <a:r>
              <a:rPr lang="en-US" sz="1600" i="1" dirty="0">
                <a:solidFill>
                  <a:schemeClr val="bg1"/>
                </a:solidFill>
                <a:latin typeface="Avenir Book" panose="02000503020000020003" pitchFamily="2" charset="0"/>
              </a:rPr>
              <a:t>.</a:t>
            </a:r>
            <a:endParaRPr lang="en-US" sz="16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35862C-A69B-B340-B726-BD9CB32FBB06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7" y="1221315"/>
            <a:ext cx="5665084" cy="417911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0DDFA68-4E79-3444-A12C-59B1E85BE2AF}"/>
              </a:ext>
            </a:extLst>
          </p:cNvPr>
          <p:cNvGrpSpPr/>
          <p:nvPr/>
        </p:nvGrpSpPr>
        <p:grpSpPr>
          <a:xfrm>
            <a:off x="430919" y="1221315"/>
            <a:ext cx="5262966" cy="4179112"/>
            <a:chOff x="457731" y="1111267"/>
            <a:chExt cx="5262966" cy="417911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4F8F10E-9BB5-5A4B-AF84-30952535B036}"/>
                </a:ext>
              </a:extLst>
            </p:cNvPr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731" y="1111267"/>
              <a:ext cx="5262966" cy="417911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5ADB984-EEB5-1842-B12A-A7F0A4300B3A}"/>
                </a:ext>
              </a:extLst>
            </p:cNvPr>
            <p:cNvSpPr/>
            <p:nvPr/>
          </p:nvSpPr>
          <p:spPr>
            <a:xfrm>
              <a:off x="3501956" y="1326394"/>
              <a:ext cx="1780298" cy="80741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C8AC644-544B-FD43-A3C1-7B0260791C1B}"/>
                </a:ext>
              </a:extLst>
            </p:cNvPr>
            <p:cNvSpPr/>
            <p:nvPr/>
          </p:nvSpPr>
          <p:spPr>
            <a:xfrm>
              <a:off x="3634421" y="1431731"/>
              <a:ext cx="92293" cy="9837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A2ED0DA-FD4F-FF43-8CEA-930C21725FA8}"/>
                </a:ext>
              </a:extLst>
            </p:cNvPr>
            <p:cNvSpPr txBox="1"/>
            <p:nvPr/>
          </p:nvSpPr>
          <p:spPr>
            <a:xfrm>
              <a:off x="3748828" y="1367248"/>
              <a:ext cx="15334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Calculated H</a:t>
              </a:r>
              <a:r>
                <a:rPr lang="en-US" sz="12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5056780-08BF-1D4C-B9E8-4F66384DDA6F}"/>
                </a:ext>
              </a:extLst>
            </p:cNvPr>
            <p:cNvCxnSpPr>
              <a:cxnSpLocks/>
            </p:cNvCxnSpPr>
            <p:nvPr/>
          </p:nvCxnSpPr>
          <p:spPr>
            <a:xfrm>
              <a:off x="3584764" y="1789332"/>
              <a:ext cx="19381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AB20A70-16F4-054A-8DE5-834B6DC0BA15}"/>
                </a:ext>
              </a:extLst>
            </p:cNvPr>
            <p:cNvSpPr txBox="1"/>
            <p:nvPr/>
          </p:nvSpPr>
          <p:spPr>
            <a:xfrm>
              <a:off x="3748827" y="1672149"/>
              <a:ext cx="15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Measured Hubble’s constant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0398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4F793-11F9-8541-AB8E-50A8CB87E7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0"/>
            <a:ext cx="11774312" cy="1049867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2"/>
                </a:solidFill>
                <a:latin typeface="Avenir Book" panose="02000503020000020003" pitchFamily="2" charset="0"/>
                <a:cs typeface="Telugu MN" pitchFamily="2" charset="0"/>
              </a:rPr>
              <a:t>Closer analysis of controversial data: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D7625AE-F040-054B-A70A-3DE614323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33836"/>
            <a:ext cx="12192000" cy="471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elugu MN" pitchFamily="2" charset="0"/>
              </a:rPr>
              <a:t>Future Investigation: An telescopic analysis of media surrounding these SNe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venir Book" panose="02000503020000020003" pitchFamily="2" charset="0"/>
              <a:cs typeface="Telugu MN" pitchFamily="2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DA6E38-6DE0-984B-A059-1578ACC923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26002"/>
              </p:ext>
            </p:extLst>
          </p:nvPr>
        </p:nvGraphicFramePr>
        <p:xfrm>
          <a:off x="1208278" y="1561911"/>
          <a:ext cx="9775444" cy="373417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443332">
                  <a:extLst>
                    <a:ext uri="{9D8B030D-6E8A-4147-A177-3AD203B41FA5}">
                      <a16:colId xmlns:a16="http://schemas.microsoft.com/office/drawing/2014/main" val="2477251271"/>
                    </a:ext>
                  </a:extLst>
                </a:gridCol>
                <a:gridCol w="2443332">
                  <a:extLst>
                    <a:ext uri="{9D8B030D-6E8A-4147-A177-3AD203B41FA5}">
                      <a16:colId xmlns:a16="http://schemas.microsoft.com/office/drawing/2014/main" val="2708814812"/>
                    </a:ext>
                  </a:extLst>
                </a:gridCol>
                <a:gridCol w="2444390">
                  <a:extLst>
                    <a:ext uri="{9D8B030D-6E8A-4147-A177-3AD203B41FA5}">
                      <a16:colId xmlns:a16="http://schemas.microsoft.com/office/drawing/2014/main" val="621234013"/>
                    </a:ext>
                  </a:extLst>
                </a:gridCol>
                <a:gridCol w="2444390">
                  <a:extLst>
                    <a:ext uri="{9D8B030D-6E8A-4147-A177-3AD203B41FA5}">
                      <a16:colId xmlns:a16="http://schemas.microsoft.com/office/drawing/2014/main" val="2923500096"/>
                    </a:ext>
                  </a:extLst>
                </a:gridCol>
              </a:tblGrid>
              <a:tr h="1116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venir Book" panose="02000503020000020003" pitchFamily="2" charset="0"/>
                        </a:rPr>
                        <a:t>Object Name</a:t>
                      </a:r>
                      <a:endParaRPr lang="en-US" sz="1600" dirty="0"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venir Book" panose="02000503020000020003" pitchFamily="2" charset="0"/>
                        </a:rPr>
                        <a:t>Redshift-Independent Comoving Radial Distance (</a:t>
                      </a:r>
                      <a:r>
                        <a:rPr lang="en-US" sz="1600" dirty="0" err="1">
                          <a:effectLst/>
                          <a:latin typeface="Avenir Book" panose="02000503020000020003" pitchFamily="2" charset="0"/>
                        </a:rPr>
                        <a:t>Mpc</a:t>
                      </a:r>
                      <a:r>
                        <a:rPr lang="en-US" sz="1600" dirty="0">
                          <a:effectLst/>
                          <a:latin typeface="Avenir Book" panose="02000503020000020003" pitchFamily="2" charset="0"/>
                        </a:rPr>
                        <a:t>)</a:t>
                      </a:r>
                      <a:endParaRPr lang="en-US" sz="1600" dirty="0"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venir Book" panose="02000503020000020003" pitchFamily="2" charset="0"/>
                        </a:rPr>
                        <a:t>Hubble-calculated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venir Book" panose="02000503020000020003" pitchFamily="2" charset="0"/>
                        </a:rPr>
                        <a:t>Comoving Radial Distance (</a:t>
                      </a:r>
                      <a:r>
                        <a:rPr lang="en-US" sz="1600" dirty="0" err="1">
                          <a:effectLst/>
                          <a:latin typeface="Avenir Book" panose="02000503020000020003" pitchFamily="2" charset="0"/>
                        </a:rPr>
                        <a:t>Mpc</a:t>
                      </a:r>
                      <a:r>
                        <a:rPr lang="en-US" sz="1600" dirty="0">
                          <a:effectLst/>
                          <a:latin typeface="Avenir Book" panose="02000503020000020003" pitchFamily="2" charset="0"/>
                        </a:rPr>
                        <a:t>)</a:t>
                      </a:r>
                      <a:endParaRPr lang="en-US" sz="1600" dirty="0"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venir Book" panose="02000503020000020003" pitchFamily="2" charset="0"/>
                        </a:rPr>
                        <a:t>% Discrepancy</a:t>
                      </a:r>
                      <a:endParaRPr lang="en-US" sz="1600" dirty="0"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2103731"/>
                  </a:ext>
                </a:extLst>
              </a:tr>
              <a:tr h="3271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venir Book" panose="02000503020000020003" pitchFamily="2" charset="0"/>
                        </a:rPr>
                        <a:t>SN 13134</a:t>
                      </a:r>
                      <a:endParaRPr lang="en-US" sz="1600"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venir Book" panose="02000503020000020003" pitchFamily="2" charset="0"/>
                        </a:rPr>
                        <a:t>641</a:t>
                      </a:r>
                      <a:endParaRPr lang="en-US" sz="1600" dirty="0"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venir Book" panose="02000503020000020003" pitchFamily="2" charset="0"/>
                        </a:rPr>
                        <a:t>1981.6</a:t>
                      </a:r>
                      <a:endParaRPr lang="en-US" sz="1600"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venir Book" panose="02000503020000020003" pitchFamily="2" charset="0"/>
                        </a:rPr>
                        <a:t>209</a:t>
                      </a:r>
                      <a:endParaRPr lang="en-US" sz="1600" dirty="0"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813542"/>
                  </a:ext>
                </a:extLst>
              </a:tr>
              <a:tr h="3271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venir Book" panose="02000503020000020003" pitchFamily="2" charset="0"/>
                        </a:rPr>
                        <a:t>SN 16144</a:t>
                      </a:r>
                      <a:endParaRPr lang="en-US" sz="1600"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venir Book" panose="02000503020000020003" pitchFamily="2" charset="0"/>
                        </a:rPr>
                        <a:t>692</a:t>
                      </a:r>
                      <a:endParaRPr lang="en-US" sz="1600"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venir Book" panose="02000503020000020003" pitchFamily="2" charset="0"/>
                        </a:rPr>
                        <a:t>1204.3</a:t>
                      </a:r>
                      <a:endParaRPr lang="en-US" sz="1600"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venir Book" panose="02000503020000020003" pitchFamily="2" charset="0"/>
                        </a:rPr>
                        <a:t>74</a:t>
                      </a:r>
                      <a:endParaRPr lang="en-US" sz="1600" dirty="0"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686277"/>
                  </a:ext>
                </a:extLst>
              </a:tr>
              <a:tr h="3271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venir Book" panose="02000503020000020003" pitchFamily="2" charset="0"/>
                        </a:rPr>
                        <a:t>SN 13743</a:t>
                      </a:r>
                      <a:endParaRPr lang="en-US" sz="1600"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venir Book" panose="02000503020000020003" pitchFamily="2" charset="0"/>
                        </a:rPr>
                        <a:t>2290</a:t>
                      </a:r>
                      <a:endParaRPr lang="en-US" sz="1600" dirty="0"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venir Book" panose="02000503020000020003" pitchFamily="2" charset="0"/>
                        </a:rPr>
                        <a:t>830.1</a:t>
                      </a:r>
                      <a:endParaRPr lang="en-US" sz="1600"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venir Book" panose="02000503020000020003" pitchFamily="2" charset="0"/>
                        </a:rPr>
                        <a:t>176</a:t>
                      </a:r>
                      <a:endParaRPr lang="en-US" sz="1600" dirty="0"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393155"/>
                  </a:ext>
                </a:extLst>
              </a:tr>
              <a:tr h="3271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venir Book" panose="02000503020000020003" pitchFamily="2" charset="0"/>
                        </a:rPr>
                        <a:t>SN 18694</a:t>
                      </a:r>
                      <a:endParaRPr lang="en-US" sz="1600"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venir Book" panose="02000503020000020003" pitchFamily="2" charset="0"/>
                        </a:rPr>
                        <a:t>3360</a:t>
                      </a:r>
                      <a:endParaRPr lang="en-US" sz="1600" dirty="0"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venir Book" panose="02000503020000020003" pitchFamily="2" charset="0"/>
                        </a:rPr>
                        <a:t>1288.2</a:t>
                      </a:r>
                      <a:endParaRPr lang="en-US" sz="1600" dirty="0"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venir Book" panose="02000503020000020003" pitchFamily="2" charset="0"/>
                        </a:rPr>
                        <a:t>161</a:t>
                      </a:r>
                      <a:endParaRPr lang="en-US" sz="1600" dirty="0"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951486"/>
                  </a:ext>
                </a:extLst>
              </a:tr>
              <a:tr h="3271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venir Book" panose="02000503020000020003" pitchFamily="2" charset="0"/>
                        </a:rPr>
                        <a:t>SN 07496</a:t>
                      </a:r>
                      <a:endParaRPr lang="en-US" sz="1600"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venir Book" panose="02000503020000020003" pitchFamily="2" charset="0"/>
                        </a:rPr>
                        <a:t>990</a:t>
                      </a:r>
                      <a:endParaRPr lang="en-US" sz="1600"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venir Book" panose="02000503020000020003" pitchFamily="2" charset="0"/>
                        </a:rPr>
                        <a:t>2076.9</a:t>
                      </a:r>
                      <a:endParaRPr lang="en-US" sz="1600" dirty="0"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venir Book" panose="02000503020000020003" pitchFamily="2" charset="0"/>
                        </a:rPr>
                        <a:t>110</a:t>
                      </a:r>
                      <a:endParaRPr lang="en-US" sz="1600" dirty="0"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963619"/>
                  </a:ext>
                </a:extLst>
              </a:tr>
              <a:tr h="3271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venir Book" panose="02000503020000020003" pitchFamily="2" charset="0"/>
                        </a:rPr>
                        <a:t>SN 17068</a:t>
                      </a:r>
                      <a:endParaRPr lang="en-US" sz="1600"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venir Book" panose="02000503020000020003" pitchFamily="2" charset="0"/>
                        </a:rPr>
                        <a:t>597</a:t>
                      </a:r>
                      <a:endParaRPr lang="en-US" sz="1600"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venir Book" panose="02000503020000020003" pitchFamily="2" charset="0"/>
                        </a:rPr>
                        <a:t>1170.9</a:t>
                      </a:r>
                      <a:endParaRPr lang="en-US" sz="1600"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venir Book" panose="02000503020000020003" pitchFamily="2" charset="0"/>
                        </a:rPr>
                        <a:t>96</a:t>
                      </a:r>
                      <a:endParaRPr lang="en-US" sz="1600" dirty="0"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555214"/>
                  </a:ext>
                </a:extLst>
              </a:tr>
              <a:tr h="3271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venir Book" panose="02000503020000020003" pitchFamily="2" charset="0"/>
                        </a:rPr>
                        <a:t>COMBO-17 40328</a:t>
                      </a:r>
                      <a:endParaRPr lang="en-US" sz="1600"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venir Book" panose="02000503020000020003" pitchFamily="2" charset="0"/>
                        </a:rPr>
                        <a:t>1150</a:t>
                      </a:r>
                      <a:endParaRPr lang="en-US" sz="1600" dirty="0"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venir Book" panose="02000503020000020003" pitchFamily="2" charset="0"/>
                        </a:rPr>
                        <a:t>4241.5</a:t>
                      </a:r>
                      <a:endParaRPr lang="en-US" sz="1600" dirty="0"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venir Book" panose="02000503020000020003" pitchFamily="2" charset="0"/>
                        </a:rPr>
                        <a:t>269</a:t>
                      </a:r>
                      <a:endParaRPr lang="en-US" sz="1600" dirty="0"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755305"/>
                  </a:ext>
                </a:extLst>
              </a:tr>
              <a:tr h="3271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venir Book" panose="02000503020000020003" pitchFamily="2" charset="0"/>
                        </a:rPr>
                        <a:t>SN 10641</a:t>
                      </a:r>
                      <a:endParaRPr lang="en-US" sz="1600"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venir Book" panose="02000503020000020003" pitchFamily="2" charset="0"/>
                        </a:rPr>
                        <a:t>4160</a:t>
                      </a:r>
                      <a:endParaRPr lang="en-US" sz="1600" dirty="0"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venir Book" panose="02000503020000020003" pitchFamily="2" charset="0"/>
                        </a:rPr>
                        <a:t>2189.0</a:t>
                      </a:r>
                      <a:endParaRPr lang="en-US" sz="1600" dirty="0"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venir Book" panose="02000503020000020003" pitchFamily="2" charset="0"/>
                        </a:rPr>
                        <a:t>90</a:t>
                      </a:r>
                      <a:endParaRPr lang="en-US" sz="1600" dirty="0"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297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5443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4F793-11F9-8541-AB8E-50A8CB87E7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0"/>
            <a:ext cx="11774312" cy="1049867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Avenir Book" panose="02000503020000020003" pitchFamily="2" charset="0"/>
                <a:cs typeface="Telugu MN" pitchFamily="2" charset="0"/>
              </a:rPr>
              <a:t>Addressing the controversies with the LD Model: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551F2D-4137-1843-8FB6-849044B2A865}"/>
              </a:ext>
            </a:extLst>
          </p:cNvPr>
          <p:cNvSpPr txBox="1"/>
          <p:nvPr/>
        </p:nvSpPr>
        <p:spPr>
          <a:xfrm>
            <a:off x="29307" y="1025153"/>
            <a:ext cx="9151764" cy="589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venir Book" panose="02000503020000020003" pitchFamily="2" charset="0"/>
                <a:cs typeface="Telugu MN" pitchFamily="2" charset="0"/>
              </a:rPr>
              <a:t>Objects don’t have to conform to a perfectly linear model!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venir Book" panose="02000503020000020003" pitchFamily="2" charset="0"/>
                <a:cs typeface="Telugu MN" pitchFamily="2" charset="0"/>
              </a:rPr>
              <a:t>Different astronomical objects have different circumstances surrounding the medium their light propagates in during its journey to Earth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venir Book" panose="02000503020000020003" pitchFamily="2" charset="0"/>
                <a:cs typeface="Telugu MN" pitchFamily="2" charset="0"/>
              </a:rPr>
              <a:t>Key example of </a:t>
            </a:r>
            <a:r>
              <a:rPr lang="en-US" sz="2000" b="1" dirty="0">
                <a:solidFill>
                  <a:schemeClr val="bg1"/>
                </a:solidFill>
                <a:latin typeface="Avenir Book" panose="02000503020000020003" pitchFamily="2" charset="0"/>
              </a:rPr>
              <a:t>GRB 970828:</a:t>
            </a:r>
          </a:p>
          <a:p>
            <a:pPr marL="1257300" lvl="2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venir Book" panose="02000503020000020003" pitchFamily="2" charset="0"/>
              </a:rPr>
              <a:t>Redshift-Independent distance: 2100 </a:t>
            </a:r>
            <a:r>
              <a:rPr lang="en-US" sz="2000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Mpc</a:t>
            </a:r>
            <a:endParaRPr lang="en-US" sz="2000" b="1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marL="1257300" lvl="2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venir Book" panose="02000503020000020003" pitchFamily="2" charset="0"/>
              </a:rPr>
              <a:t>Redshift calculated distance: 4000 </a:t>
            </a:r>
            <a:r>
              <a:rPr lang="en-US" sz="2000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Mpc</a:t>
            </a:r>
            <a:endParaRPr lang="en-US" sz="2000" b="1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venir Book" panose="02000503020000020003" pitchFamily="2" charset="0"/>
              </a:rPr>
              <a:t>Emission of GRB described as an environment ‘with a large average particle density and dense clouds’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lvl="1">
              <a:lnSpc>
                <a:spcPct val="200000"/>
              </a:lnSpc>
            </a:pPr>
            <a:r>
              <a:rPr lang="en-US" sz="1000" dirty="0">
                <a:solidFill>
                  <a:schemeClr val="bg1"/>
                </a:solidFill>
              </a:rPr>
              <a:t>Izzo, L., Ruffini, R., Bianco, C., </a:t>
            </a:r>
            <a:r>
              <a:rPr lang="en-US" sz="1000" dirty="0" err="1">
                <a:solidFill>
                  <a:schemeClr val="bg1"/>
                </a:solidFill>
              </a:rPr>
              <a:t>Dereli</a:t>
            </a:r>
            <a:r>
              <a:rPr lang="en-US" sz="1000" dirty="0">
                <a:solidFill>
                  <a:schemeClr val="bg1"/>
                </a:solidFill>
              </a:rPr>
              <a:t>, H., Muccino, M., </a:t>
            </a:r>
            <a:r>
              <a:rPr lang="en-US" sz="1000" dirty="0" err="1">
                <a:solidFill>
                  <a:schemeClr val="bg1"/>
                </a:solidFill>
              </a:rPr>
              <a:t>Penacchioni</a:t>
            </a:r>
            <a:r>
              <a:rPr lang="en-US" sz="1000" dirty="0">
                <a:solidFill>
                  <a:schemeClr val="bg1"/>
                </a:solidFill>
              </a:rPr>
              <a:t>, A., Pisani, G., &amp; Rueda, J. A. (2012). </a:t>
            </a:r>
            <a:r>
              <a:rPr lang="en-US" sz="1000" i="1" dirty="0">
                <a:solidFill>
                  <a:schemeClr val="bg1"/>
                </a:solidFill>
              </a:rPr>
              <a:t>On the thermal and double episode emissions in GRB 970828</a:t>
            </a:r>
            <a:r>
              <a:rPr lang="en-US" sz="10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" name="Picture 5" descr="A picture containing light, outdoor&#10;&#10;Description automatically generated">
            <a:extLst>
              <a:ext uri="{FF2B5EF4-FFF2-40B4-BE49-F238E27FC236}">
                <a16:creationId xmlns:a16="http://schemas.microsoft.com/office/drawing/2014/main" id="{40F06092-B5FA-D749-B335-7EADFD929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9680" y="2435139"/>
            <a:ext cx="2940763" cy="2766197"/>
          </a:xfrm>
          <a:prstGeom prst="rect">
            <a:avLst/>
          </a:prstGeom>
        </p:spPr>
      </p:pic>
      <p:sp>
        <p:nvSpPr>
          <p:cNvPr id="8" name="Right Brace 7">
            <a:extLst>
              <a:ext uri="{FF2B5EF4-FFF2-40B4-BE49-F238E27FC236}">
                <a16:creationId xmlns:a16="http://schemas.microsoft.com/office/drawing/2014/main" id="{0CF2C261-6922-3345-B0C9-6D364DF6FE95}"/>
              </a:ext>
            </a:extLst>
          </p:cNvPr>
          <p:cNvSpPr/>
          <p:nvPr/>
        </p:nvSpPr>
        <p:spPr>
          <a:xfrm>
            <a:off x="6257455" y="3818238"/>
            <a:ext cx="358345" cy="815546"/>
          </a:xfrm>
          <a:prstGeom prst="rightBrac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26868C-8877-6D4D-9F3C-24742A86939B}"/>
              </a:ext>
            </a:extLst>
          </p:cNvPr>
          <p:cNvSpPr txBox="1"/>
          <p:nvPr/>
        </p:nvSpPr>
        <p:spPr>
          <a:xfrm>
            <a:off x="6645107" y="4041345"/>
            <a:ext cx="1842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55% discrepancy!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EB1687-A8A1-1348-8F54-A12CD6EDD082}"/>
              </a:ext>
            </a:extLst>
          </p:cNvPr>
          <p:cNvSpPr txBox="1"/>
          <p:nvPr/>
        </p:nvSpPr>
        <p:spPr>
          <a:xfrm>
            <a:off x="9877040" y="5287834"/>
            <a:ext cx="1337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venir Book" panose="02000503020000020003" pitchFamily="2" charset="0"/>
              </a:rPr>
              <a:t>GRB 970828</a:t>
            </a:r>
          </a:p>
        </p:txBody>
      </p:sp>
    </p:spTree>
    <p:extLst>
      <p:ext uri="{BB962C8B-B14F-4D97-AF65-F5344CB8AC3E}">
        <p14:creationId xmlns:p14="http://schemas.microsoft.com/office/powerpoint/2010/main" val="4068489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A5AD7-FAD0-7A49-B3F2-8FB02C99E8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" y="0"/>
            <a:ext cx="12192001" cy="1049867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2"/>
                </a:solidFill>
                <a:latin typeface="Avenir Book" panose="02000503020000020003" pitchFamily="2" charset="0"/>
                <a:cs typeface="Telugu MN" pitchFamily="2" charset="0"/>
              </a:rPr>
              <a:t>Reconciling differences with ‘Tired Light’ models: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3C369B-DA0C-E142-B5BC-8B52D0037932}"/>
              </a:ext>
            </a:extLst>
          </p:cNvPr>
          <p:cNvSpPr txBox="1"/>
          <p:nvPr/>
        </p:nvSpPr>
        <p:spPr>
          <a:xfrm>
            <a:off x="651129" y="1303712"/>
            <a:ext cx="9036568" cy="4938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venir Book" panose="02000503020000020003" pitchFamily="2" charset="0"/>
                <a:cs typeface="Telugu MN" pitchFamily="2" charset="0"/>
              </a:rPr>
              <a:t>Previous non-Doppler redshift models have been largely discredited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venir Book" panose="02000503020000020003" pitchFamily="2" charset="0"/>
                <a:cs typeface="Telugu MN" pitchFamily="2" charset="0"/>
              </a:rPr>
              <a:t>Significant difference: no light-scattering redshift mechanism</a:t>
            </a:r>
          </a:p>
          <a:p>
            <a:pPr lvl="1">
              <a:lnSpc>
                <a:spcPct val="200000"/>
              </a:lnSpc>
            </a:pPr>
            <a:endParaRPr lang="en-US" sz="2000" b="1" dirty="0">
              <a:solidFill>
                <a:schemeClr val="bg1"/>
              </a:solidFill>
              <a:latin typeface="Avenir Book" panose="02000503020000020003" pitchFamily="2" charset="0"/>
              <a:cs typeface="Telugu MN" pitchFamily="2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venir Book" panose="02000503020000020003" pitchFamily="2" charset="0"/>
                <a:cs typeface="Telugu MN" pitchFamily="2" charset="0"/>
              </a:rPr>
              <a:t>Potential problems: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venir Book" panose="02000503020000020003" pitchFamily="2" charset="0"/>
                <a:cs typeface="Telugu MN" pitchFamily="2" charset="0"/>
              </a:rPr>
              <a:t>Absence of observed blurring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venir Book" panose="02000503020000020003" pitchFamily="2" charset="0"/>
                <a:cs typeface="Telugu MN" pitchFamily="2" charset="0"/>
              </a:rPr>
              <a:t>Type 1a SNe relativistic light curves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venir Book" panose="02000503020000020003" pitchFamily="2" charset="0"/>
                <a:cs typeface="Telugu MN" pitchFamily="2" charset="0"/>
              </a:rPr>
              <a:t>Tolman surface brightness test</a:t>
            </a:r>
          </a:p>
          <a:p>
            <a:pPr>
              <a:lnSpc>
                <a:spcPct val="200000"/>
              </a:lnSpc>
            </a:pPr>
            <a:endParaRPr lang="en-US" sz="2000" b="1" dirty="0">
              <a:solidFill>
                <a:schemeClr val="bg1"/>
              </a:solidFill>
              <a:latin typeface="Avenir Book" panose="02000503020000020003" pitchFamily="2" charset="0"/>
              <a:cs typeface="Telugu M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494203-67E1-8B4F-8DEE-CCDDE8EE3D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2589" y="2010901"/>
            <a:ext cx="3280586" cy="23002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B11F06-1B0E-C646-81EF-0F8D12DA6D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2221" y="4438093"/>
            <a:ext cx="3058373" cy="223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732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A5AD7-FAD0-7A49-B3F2-8FB02C99E8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" y="0"/>
            <a:ext cx="12192001" cy="1049867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2"/>
                </a:solidFill>
                <a:latin typeface="Avenir Book" panose="02000503020000020003" pitchFamily="2" charset="0"/>
                <a:cs typeface="Telugu MN" pitchFamily="2" charset="0"/>
              </a:rPr>
              <a:t>Discussion: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1D7B9C-38D8-0C41-8E68-D90D4017C902}"/>
              </a:ext>
            </a:extLst>
          </p:cNvPr>
          <p:cNvSpPr txBox="1"/>
          <p:nvPr/>
        </p:nvSpPr>
        <p:spPr>
          <a:xfrm>
            <a:off x="29306" y="1025153"/>
            <a:ext cx="12162693" cy="589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venir Book" panose="02000503020000020003" pitchFamily="2" charset="0"/>
                <a:cs typeface="Telugu MN" pitchFamily="2" charset="0"/>
              </a:rPr>
              <a:t>Modern cosmology lacks a major discovery to reconcile experimental data with theoretical dark energy predictions 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venir Book" panose="02000503020000020003" pitchFamily="2" charset="0"/>
                <a:cs typeface="Telugu MN" pitchFamily="2" charset="0"/>
              </a:rPr>
              <a:t>A complete justification of non-Doppler redshifts as the singular cause of cosmological redshifts is not currently feasible</a:t>
            </a:r>
          </a:p>
          <a:p>
            <a:pPr lvl="1">
              <a:lnSpc>
                <a:spcPct val="200000"/>
              </a:lnSpc>
            </a:pPr>
            <a:endParaRPr lang="en-US" sz="2000" dirty="0">
              <a:solidFill>
                <a:schemeClr val="bg1"/>
              </a:solidFill>
              <a:latin typeface="Avenir Book" panose="02000503020000020003" pitchFamily="2" charset="0"/>
              <a:cs typeface="Telugu MN" pitchFamily="2" charset="0"/>
            </a:endParaRP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venir Book" panose="02000503020000020003" pitchFamily="2" charset="0"/>
                <a:cs typeface="Telugu MN" pitchFamily="2" charset="0"/>
              </a:rPr>
              <a:t>However, there is ample evidence supporting the existence of non-Doppler, LD redshifts in conjunction with dominant Doppler redshifts</a:t>
            </a:r>
          </a:p>
          <a:p>
            <a:pPr marL="1257300" lvl="2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venir Book" panose="02000503020000020003" pitchFamily="2" charset="0"/>
                <a:cs typeface="Telugu MN" pitchFamily="2" charset="0"/>
              </a:rPr>
              <a:t>If confirmed, the current abundance of dark energy is vastly overestimated</a:t>
            </a:r>
            <a:r>
              <a:rPr lang="en-US" sz="2000" dirty="0">
                <a:solidFill>
                  <a:schemeClr val="bg1"/>
                </a:solidFill>
                <a:latin typeface="Avenir Book" panose="02000503020000020003" pitchFamily="2" charset="0"/>
                <a:cs typeface="Telugu MN" pitchFamily="2" charset="0"/>
              </a:rPr>
              <a:t>!</a:t>
            </a:r>
            <a:endParaRPr lang="en-US" sz="2000" b="1" dirty="0">
              <a:solidFill>
                <a:schemeClr val="bg1"/>
              </a:solidFill>
              <a:latin typeface="Avenir Book" panose="02000503020000020003" pitchFamily="2" charset="0"/>
              <a:cs typeface="Telugu MN" pitchFamily="2" charset="0"/>
            </a:endParaRPr>
          </a:p>
          <a:p>
            <a:pPr marL="1714500" lvl="3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  <a:latin typeface="Avenir Book" panose="02000503020000020003" pitchFamily="2" charset="0"/>
              <a:cs typeface="Telugu MN" pitchFamily="2" charset="0"/>
            </a:endParaRPr>
          </a:p>
          <a:p>
            <a:pPr lvl="2">
              <a:lnSpc>
                <a:spcPct val="200000"/>
              </a:lnSpc>
            </a:pPr>
            <a:endParaRPr lang="en-US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74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A5AD7-FAD0-7A49-B3F2-8FB02C99E8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" y="0"/>
            <a:ext cx="12192001" cy="1049867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2"/>
                </a:solidFill>
                <a:latin typeface="Avenir Book" panose="02000503020000020003" pitchFamily="2" charset="0"/>
                <a:cs typeface="Telugu MN" pitchFamily="2" charset="0"/>
              </a:rPr>
              <a:t>References: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3C369B-DA0C-E142-B5BC-8B52D0037932}"/>
              </a:ext>
            </a:extLst>
          </p:cNvPr>
          <p:cNvSpPr txBox="1"/>
          <p:nvPr/>
        </p:nvSpPr>
        <p:spPr>
          <a:xfrm>
            <a:off x="150388" y="1099149"/>
            <a:ext cx="6141555" cy="5597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>
                <a:solidFill>
                  <a:schemeClr val="bg1"/>
                </a:solidFill>
                <a:latin typeface="Avenir Book" panose="02000503020000020003" pitchFamily="2" charset="0"/>
              </a:rPr>
              <a:t>Rusu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, C. E., </a:t>
            </a:r>
            <a:r>
              <a:rPr lang="en-US" sz="900" dirty="0" err="1">
                <a:solidFill>
                  <a:schemeClr val="bg1"/>
                </a:solidFill>
                <a:latin typeface="Avenir Book" panose="02000503020000020003" pitchFamily="2" charset="0"/>
              </a:rPr>
              <a:t>Berghea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, C. T., </a:t>
            </a:r>
            <a:r>
              <a:rPr lang="en-US" sz="900" dirty="0" err="1">
                <a:solidFill>
                  <a:schemeClr val="bg1"/>
                </a:solidFill>
                <a:latin typeface="Avenir Book" panose="02000503020000020003" pitchFamily="2" charset="0"/>
              </a:rPr>
              <a:t>Fassnacht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, C. D., More, A., </a:t>
            </a:r>
            <a:r>
              <a:rPr lang="en-US" sz="900" dirty="0" err="1">
                <a:solidFill>
                  <a:schemeClr val="bg1"/>
                </a:solidFill>
                <a:latin typeface="Avenir Book" panose="02000503020000020003" pitchFamily="2" charset="0"/>
              </a:rPr>
              <a:t>Seman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, E., Nelson, G. J., &amp; Chen, G. C.-F. (2019). A search for gravitationally lensed quasars and quasar pairs in Pan-STARRS1: spectroscopy and sources of shear in the diamond 2M1134−2103. </a:t>
            </a:r>
            <a:r>
              <a:rPr lang="en-US" sz="900" i="1" dirty="0">
                <a:solidFill>
                  <a:schemeClr val="bg1"/>
                </a:solidFill>
                <a:latin typeface="Avenir Book" panose="02000503020000020003" pitchFamily="2" charset="0"/>
              </a:rPr>
              <a:t>Monthly Notices of the Royal Astronomical Society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, </a:t>
            </a:r>
            <a:r>
              <a:rPr lang="en-US" sz="900" i="1" dirty="0">
                <a:solidFill>
                  <a:schemeClr val="bg1"/>
                </a:solidFill>
                <a:latin typeface="Avenir Book" panose="02000503020000020003" pitchFamily="2" charset="0"/>
              </a:rPr>
              <a:t>486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(4), 4987–5007. 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https://doi.org/10.1093/mnras/stz1142</a:t>
            </a:r>
            <a:endParaRPr lang="en-US" sz="9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endParaRPr lang="en-US" sz="9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Freedman, W. L., Madore, B. F., Gibson, B. K., Ferrarese, L., Kelson, D. D., Sakai, S., </a:t>
            </a:r>
            <a:r>
              <a:rPr lang="en-US" sz="900" dirty="0" err="1">
                <a:solidFill>
                  <a:schemeClr val="bg1"/>
                </a:solidFill>
                <a:latin typeface="Avenir Book" panose="02000503020000020003" pitchFamily="2" charset="0"/>
              </a:rPr>
              <a:t>Mould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, J. R., </a:t>
            </a:r>
            <a:r>
              <a:rPr lang="en-US" sz="900" dirty="0" err="1">
                <a:solidFill>
                  <a:schemeClr val="bg1"/>
                </a:solidFill>
                <a:latin typeface="Avenir Book" panose="02000503020000020003" pitchFamily="2" charset="0"/>
              </a:rPr>
              <a:t>Kennicutt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, J., Robert C., Ford, H. C., Graham, J. A., </a:t>
            </a:r>
            <a:r>
              <a:rPr lang="en-US" sz="900" dirty="0" err="1">
                <a:solidFill>
                  <a:schemeClr val="bg1"/>
                </a:solidFill>
                <a:latin typeface="Avenir Book" panose="02000503020000020003" pitchFamily="2" charset="0"/>
              </a:rPr>
              <a:t>Huchra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, J. P., Hughes, S. M. G., Illingworth, G. D., </a:t>
            </a:r>
            <a:r>
              <a:rPr lang="en-US" sz="900" dirty="0" err="1">
                <a:solidFill>
                  <a:schemeClr val="bg1"/>
                </a:solidFill>
                <a:latin typeface="Avenir Book" panose="02000503020000020003" pitchFamily="2" charset="0"/>
              </a:rPr>
              <a:t>Macri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, L. M., &amp; Stetson, P. B. (2001). Final Results from </a:t>
            </a:r>
            <a:r>
              <a:rPr lang="en-US" sz="900" dirty="0" err="1">
                <a:solidFill>
                  <a:schemeClr val="bg1"/>
                </a:solidFill>
                <a:latin typeface="Avenir Book" panose="02000503020000020003" pitchFamily="2" charset="0"/>
              </a:rPr>
              <a:t>theHubble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 Space </a:t>
            </a:r>
            <a:r>
              <a:rPr lang="en-US" sz="900" dirty="0" err="1">
                <a:solidFill>
                  <a:schemeClr val="bg1"/>
                </a:solidFill>
                <a:latin typeface="Avenir Book" panose="02000503020000020003" pitchFamily="2" charset="0"/>
              </a:rPr>
              <a:t>TelescopeKey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 Project to Measure the Hubble Constant. </a:t>
            </a:r>
            <a:r>
              <a:rPr lang="en-US" sz="900" i="1" dirty="0">
                <a:solidFill>
                  <a:schemeClr val="bg1"/>
                </a:solidFill>
                <a:latin typeface="Avenir Book" panose="02000503020000020003" pitchFamily="2" charset="0"/>
              </a:rPr>
              <a:t>The Astrophysical Journal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, </a:t>
            </a:r>
            <a:r>
              <a:rPr lang="en-US" sz="900" i="1" dirty="0">
                <a:solidFill>
                  <a:schemeClr val="bg1"/>
                </a:solidFill>
                <a:latin typeface="Avenir Book" panose="02000503020000020003" pitchFamily="2" charset="0"/>
              </a:rPr>
              <a:t>553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(1), 47–72. 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https://doi.org/10.1086/320638</a:t>
            </a:r>
            <a:endParaRPr lang="en-US" sz="9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endParaRPr lang="en-US" sz="9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Kirshner, R. P. (2004). Hubble’s diagram and cosmic expansion. </a:t>
            </a:r>
            <a:r>
              <a:rPr lang="en-US" sz="900" i="1" dirty="0">
                <a:solidFill>
                  <a:schemeClr val="bg1"/>
                </a:solidFill>
                <a:latin typeface="Avenir Book" panose="02000503020000020003" pitchFamily="2" charset="0"/>
              </a:rPr>
              <a:t>Proceedings of the National Academy of Sciences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, </a:t>
            </a:r>
            <a:r>
              <a:rPr lang="en-US" sz="900" i="1" dirty="0">
                <a:solidFill>
                  <a:schemeClr val="bg1"/>
                </a:solidFill>
                <a:latin typeface="Avenir Book" panose="02000503020000020003" pitchFamily="2" charset="0"/>
              </a:rPr>
              <a:t>101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(1), 8. 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https://doi.org/10.1073/pnas.2536799100</a:t>
            </a:r>
            <a:endParaRPr lang="en-US" sz="9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endParaRPr lang="en-US" sz="9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López-</a:t>
            </a:r>
            <a:r>
              <a:rPr lang="en-US" sz="900" dirty="0" err="1">
                <a:solidFill>
                  <a:schemeClr val="bg1"/>
                </a:solidFill>
                <a:latin typeface="Avenir Book" panose="02000503020000020003" pitchFamily="2" charset="0"/>
              </a:rPr>
              <a:t>Corredoira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, M. (2017). Tests and Problems of the Standard Model in Cosmology. </a:t>
            </a:r>
            <a:r>
              <a:rPr lang="en-US" sz="900" i="1" dirty="0">
                <a:solidFill>
                  <a:schemeClr val="bg1"/>
                </a:solidFill>
                <a:latin typeface="Avenir Book" panose="02000503020000020003" pitchFamily="2" charset="0"/>
              </a:rPr>
              <a:t>Foundations of Physics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, </a:t>
            </a:r>
            <a:r>
              <a:rPr lang="en-US" sz="900" i="1" dirty="0">
                <a:solidFill>
                  <a:schemeClr val="bg1"/>
                </a:solidFill>
                <a:latin typeface="Avenir Book" panose="02000503020000020003" pitchFamily="2" charset="0"/>
              </a:rPr>
              <a:t>47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(6), 711–768. 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https://doi.org/10.1007/s10701-017-0073-8</a:t>
            </a:r>
            <a:endParaRPr lang="en-US" sz="9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endParaRPr lang="en-US" sz="9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LIGO Scientific Collaboration and Virgo Collaboration, Abbott, B. P., Abbott, R., Abbott, T. D., </a:t>
            </a:r>
            <a:r>
              <a:rPr lang="en-US" sz="900" dirty="0" err="1">
                <a:solidFill>
                  <a:schemeClr val="bg1"/>
                </a:solidFill>
                <a:latin typeface="Avenir Book" panose="02000503020000020003" pitchFamily="2" charset="0"/>
              </a:rPr>
              <a:t>Acernese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, F., Ackley, K., Adams, C., Adams, T., </a:t>
            </a:r>
            <a:r>
              <a:rPr lang="en-US" sz="900" dirty="0" err="1">
                <a:solidFill>
                  <a:schemeClr val="bg1"/>
                </a:solidFill>
                <a:latin typeface="Avenir Book" panose="02000503020000020003" pitchFamily="2" charset="0"/>
              </a:rPr>
              <a:t>Addesso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, P., Adhikari, R. X., </a:t>
            </a:r>
            <a:r>
              <a:rPr lang="en-US" sz="900" dirty="0" err="1">
                <a:solidFill>
                  <a:schemeClr val="bg1"/>
                </a:solidFill>
                <a:latin typeface="Avenir Book" panose="02000503020000020003" pitchFamily="2" charset="0"/>
              </a:rPr>
              <a:t>Adya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, V. B., Affeldt, C., </a:t>
            </a:r>
            <a:r>
              <a:rPr lang="en-US" sz="900" dirty="0" err="1">
                <a:solidFill>
                  <a:schemeClr val="bg1"/>
                </a:solidFill>
                <a:latin typeface="Avenir Book" panose="02000503020000020003" pitchFamily="2" charset="0"/>
              </a:rPr>
              <a:t>Afrough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, M., Agarwal, B., </a:t>
            </a:r>
            <a:r>
              <a:rPr lang="en-US" sz="900" dirty="0" err="1">
                <a:solidFill>
                  <a:schemeClr val="bg1"/>
                </a:solidFill>
                <a:latin typeface="Avenir Book" panose="02000503020000020003" pitchFamily="2" charset="0"/>
              </a:rPr>
              <a:t>Agathos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, M., </a:t>
            </a:r>
            <a:r>
              <a:rPr lang="en-US" sz="900" dirty="0" err="1">
                <a:solidFill>
                  <a:schemeClr val="bg1"/>
                </a:solidFill>
                <a:latin typeface="Avenir Book" panose="02000503020000020003" pitchFamily="2" charset="0"/>
              </a:rPr>
              <a:t>Agatsuma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, K., Aggarwal, N., Aguiar, O. D., Aiello, L., … </a:t>
            </a:r>
            <a:r>
              <a:rPr lang="en-US" sz="900" dirty="0" err="1">
                <a:solidFill>
                  <a:schemeClr val="bg1"/>
                </a:solidFill>
                <a:latin typeface="Avenir Book" panose="02000503020000020003" pitchFamily="2" charset="0"/>
              </a:rPr>
              <a:t>Zweizig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, J. (2017). GW170817: Observation of Gravitational Waves from a Binary Neutron Star </a:t>
            </a:r>
            <a:r>
              <a:rPr lang="en-US" sz="900" dirty="0" err="1">
                <a:solidFill>
                  <a:schemeClr val="bg1"/>
                </a:solidFill>
                <a:latin typeface="Avenir Book" panose="02000503020000020003" pitchFamily="2" charset="0"/>
              </a:rPr>
              <a:t>Inspiral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. </a:t>
            </a:r>
            <a:r>
              <a:rPr lang="en-US" sz="900" i="1" dirty="0">
                <a:solidFill>
                  <a:schemeClr val="bg1"/>
                </a:solidFill>
                <a:latin typeface="Avenir Book" panose="02000503020000020003" pitchFamily="2" charset="0"/>
              </a:rPr>
              <a:t>Physical Review Letters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, </a:t>
            </a:r>
            <a:r>
              <a:rPr lang="en-US" sz="900" i="1" dirty="0">
                <a:solidFill>
                  <a:schemeClr val="bg1"/>
                </a:solidFill>
                <a:latin typeface="Avenir Book" panose="02000503020000020003" pitchFamily="2" charset="0"/>
              </a:rPr>
              <a:t>119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(16), 161101. 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https://doi.org/10.1103/PhysRevLett.119.161101</a:t>
            </a:r>
            <a:endParaRPr lang="en-US" sz="9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endParaRPr lang="en-US" sz="9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Colin, J., </a:t>
            </a:r>
            <a:r>
              <a:rPr lang="en-US" sz="900" dirty="0" err="1">
                <a:solidFill>
                  <a:schemeClr val="bg1"/>
                </a:solidFill>
                <a:latin typeface="Avenir Book" panose="02000503020000020003" pitchFamily="2" charset="0"/>
              </a:rPr>
              <a:t>Mohayaee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, R., Rameez, M., &amp; Sarkar, S. (2019). Evidence for anisotropy of cosmic acceleration⋆. </a:t>
            </a:r>
            <a:r>
              <a:rPr lang="en-US" sz="900" i="1" dirty="0">
                <a:solidFill>
                  <a:schemeClr val="bg1"/>
                </a:solidFill>
                <a:latin typeface="Avenir Book" panose="02000503020000020003" pitchFamily="2" charset="0"/>
              </a:rPr>
              <a:t>A&amp;A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, </a:t>
            </a:r>
            <a:r>
              <a:rPr lang="en-US" sz="900" i="1" dirty="0">
                <a:solidFill>
                  <a:schemeClr val="bg1"/>
                </a:solidFill>
                <a:latin typeface="Avenir Book" panose="02000503020000020003" pitchFamily="2" charset="0"/>
              </a:rPr>
              <a:t>631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. 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https://doi.org/10.1051/0004-6361/201936373</a:t>
            </a:r>
            <a:endParaRPr lang="en-US" sz="9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endParaRPr lang="en-US" sz="9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Tabirian, L. N. (2019). Addressing redshift controversies through the doppler analog of spectral redshifts caused by light deceleration in dynamic media. </a:t>
            </a:r>
            <a:r>
              <a:rPr lang="en-US" sz="900" i="1" dirty="0">
                <a:solidFill>
                  <a:schemeClr val="bg1"/>
                </a:solidFill>
                <a:latin typeface="Avenir Book" panose="02000503020000020003" pitchFamily="2" charset="0"/>
              </a:rPr>
              <a:t>Optik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, </a:t>
            </a:r>
            <a:r>
              <a:rPr lang="en-US" sz="900" i="1" dirty="0">
                <a:solidFill>
                  <a:schemeClr val="bg1"/>
                </a:solidFill>
                <a:latin typeface="Avenir Book" panose="02000503020000020003" pitchFamily="2" charset="0"/>
              </a:rPr>
              <a:t>183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, 723–726. 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https://doi.org/10.1016/j.ijleo.2019.02.150</a:t>
            </a:r>
            <a:endParaRPr lang="en-US" sz="9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endParaRPr lang="en-US" sz="9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r>
              <a:rPr lang="en-US" sz="900" dirty="0" err="1">
                <a:solidFill>
                  <a:schemeClr val="bg1"/>
                </a:solidFill>
                <a:latin typeface="Avenir Book" panose="02000503020000020003" pitchFamily="2" charset="0"/>
              </a:rPr>
              <a:t>Ferrière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, K. M. (2001). The interstellar environment of our galaxy. </a:t>
            </a:r>
            <a:r>
              <a:rPr lang="en-US" sz="900" i="1" dirty="0">
                <a:solidFill>
                  <a:schemeClr val="bg1"/>
                </a:solidFill>
                <a:latin typeface="Avenir Book" panose="02000503020000020003" pitchFamily="2" charset="0"/>
              </a:rPr>
              <a:t>Reviews of Modern Physics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, </a:t>
            </a:r>
            <a:r>
              <a:rPr lang="en-US" sz="900" i="1" dirty="0">
                <a:solidFill>
                  <a:schemeClr val="bg1"/>
                </a:solidFill>
                <a:latin typeface="Avenir Book" panose="02000503020000020003" pitchFamily="2" charset="0"/>
              </a:rPr>
              <a:t>73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(4), 1031–1066. 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https://doi.org/10.1103/RevModPhys.73.1031</a:t>
            </a:r>
            <a:endParaRPr lang="en-US" sz="9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endParaRPr lang="en-US" sz="9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Steer, I., Madore, B. F., </a:t>
            </a:r>
            <a:r>
              <a:rPr lang="en-US" sz="900" dirty="0" err="1">
                <a:solidFill>
                  <a:schemeClr val="bg1"/>
                </a:solidFill>
                <a:latin typeface="Avenir Book" panose="02000503020000020003" pitchFamily="2" charset="0"/>
              </a:rPr>
              <a:t>Mazzarella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, J. M., Schmitz, M., Corwin, H. G., Chan, B. H. P., Ebert, R., </a:t>
            </a:r>
            <a:r>
              <a:rPr lang="en-US" sz="900" dirty="0" err="1">
                <a:solidFill>
                  <a:schemeClr val="bg1"/>
                </a:solidFill>
                <a:latin typeface="Avenir Book" panose="02000503020000020003" pitchFamily="2" charset="0"/>
              </a:rPr>
              <a:t>Helou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, G., Baker, K., Chen, X., Frayer, C., Jacobson, J., Lo, T., Ogle, P., </a:t>
            </a:r>
            <a:r>
              <a:rPr lang="en-US" sz="900" dirty="0" err="1">
                <a:solidFill>
                  <a:schemeClr val="bg1"/>
                </a:solidFill>
                <a:latin typeface="Avenir Book" panose="02000503020000020003" pitchFamily="2" charset="0"/>
              </a:rPr>
              <a:t>Pevunova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, O., &amp; Terek, S. (2016). REDSHIFT-INDEPENDENT DISTANCES IN THE NASA/IPAC EXTRAGALACTIC DATABASE: METHODOLOGY, CONTENT, AND USE OF NED-D. </a:t>
            </a:r>
            <a:r>
              <a:rPr lang="en-US" sz="900" i="1" dirty="0">
                <a:solidFill>
                  <a:schemeClr val="bg1"/>
                </a:solidFill>
                <a:latin typeface="Avenir Book" panose="02000503020000020003" pitchFamily="2" charset="0"/>
              </a:rPr>
              <a:t>The Astronomical Journal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, </a:t>
            </a:r>
            <a:r>
              <a:rPr lang="en-US" sz="900" i="1" dirty="0">
                <a:solidFill>
                  <a:schemeClr val="bg1"/>
                </a:solidFill>
                <a:latin typeface="Avenir Book" panose="02000503020000020003" pitchFamily="2" charset="0"/>
              </a:rPr>
              <a:t>153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(1), 37. 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https://doi.org/10.3847/1538-3881/153/1/37</a:t>
            </a:r>
            <a:endParaRPr lang="en-US" sz="9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endParaRPr lang="en-US" sz="9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Wang, L., </a:t>
            </a:r>
            <a:r>
              <a:rPr lang="en-US" sz="900" dirty="0" err="1">
                <a:solidFill>
                  <a:schemeClr val="bg1"/>
                </a:solidFill>
                <a:latin typeface="Avenir Book" panose="02000503020000020003" pitchFamily="2" charset="0"/>
              </a:rPr>
              <a:t>Höflich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, P., &amp; Wheeler, J. C. (1997). Supernovae and Their Host Galaxies. </a:t>
            </a:r>
            <a:r>
              <a:rPr lang="en-US" sz="900" i="1" dirty="0">
                <a:solidFill>
                  <a:schemeClr val="bg1"/>
                </a:solidFill>
                <a:latin typeface="Avenir Book" panose="02000503020000020003" pitchFamily="2" charset="0"/>
              </a:rPr>
              <a:t>The Astrophysical Journal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, </a:t>
            </a:r>
            <a:r>
              <a:rPr lang="en-US" sz="900" i="1" dirty="0">
                <a:solidFill>
                  <a:schemeClr val="bg1"/>
                </a:solidFill>
                <a:latin typeface="Avenir Book" panose="02000503020000020003" pitchFamily="2" charset="0"/>
              </a:rPr>
              <a:t>483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(1), L29–L32. 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https://doi.org/10.1086/310737</a:t>
            </a:r>
            <a:endParaRPr lang="en-US" sz="9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900" dirty="0">
              <a:solidFill>
                <a:schemeClr val="bg1"/>
              </a:solidFill>
              <a:latin typeface="Avenir Book" panose="02000503020000020003" pitchFamily="2" charset="0"/>
              <a:cs typeface="Telugu M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DF13D2-12E9-9A41-B347-6CABCA44D1B7}"/>
              </a:ext>
            </a:extLst>
          </p:cNvPr>
          <p:cNvSpPr/>
          <p:nvPr/>
        </p:nvSpPr>
        <p:spPr>
          <a:xfrm>
            <a:off x="6291943" y="1099149"/>
            <a:ext cx="574966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Wright, E. L. (2006). A Cosmology Calculator for the World Wide Web. </a:t>
            </a:r>
            <a:r>
              <a:rPr lang="en-US" sz="900" i="1" dirty="0">
                <a:solidFill>
                  <a:schemeClr val="bg1"/>
                </a:solidFill>
                <a:latin typeface="Avenir Book" panose="02000503020000020003" pitchFamily="2" charset="0"/>
              </a:rPr>
              <a:t>Publications of the Astronomical Society of the Pacific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, </a:t>
            </a:r>
            <a:r>
              <a:rPr lang="en-US" sz="900" i="1" dirty="0">
                <a:solidFill>
                  <a:schemeClr val="bg1"/>
                </a:solidFill>
                <a:latin typeface="Avenir Book" panose="02000503020000020003" pitchFamily="2" charset="0"/>
              </a:rPr>
              <a:t>118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(850), 1711–1715. 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https://doi.org/10.1086/510102</a:t>
            </a:r>
            <a:endParaRPr lang="en-US" sz="9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endParaRPr lang="en-US" sz="9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Castro-Tirado, A. J., Sokolov, V. V., </a:t>
            </a:r>
            <a:r>
              <a:rPr lang="en-US" sz="900" dirty="0" err="1">
                <a:solidFill>
                  <a:schemeClr val="bg1"/>
                </a:solidFill>
                <a:latin typeface="Avenir Book" panose="02000503020000020003" pitchFamily="2" charset="0"/>
              </a:rPr>
              <a:t>Gorosabel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, J., Castro </a:t>
            </a:r>
            <a:r>
              <a:rPr lang="en-US" sz="900" dirty="0" err="1">
                <a:solidFill>
                  <a:schemeClr val="bg1"/>
                </a:solidFill>
                <a:latin typeface="Avenir Book" panose="02000503020000020003" pitchFamily="2" charset="0"/>
              </a:rPr>
              <a:t>Cerón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, J. M., Greiner, J., </a:t>
            </a:r>
            <a:r>
              <a:rPr lang="en-US" sz="900" dirty="0" err="1">
                <a:solidFill>
                  <a:schemeClr val="bg1"/>
                </a:solidFill>
                <a:latin typeface="Avenir Book" panose="02000503020000020003" pitchFamily="2" charset="0"/>
              </a:rPr>
              <a:t>Wijers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, R. A. M. J., Jensen, B. L., Hjorth, J., </a:t>
            </a:r>
            <a:r>
              <a:rPr lang="en-US" sz="900" dirty="0" err="1">
                <a:solidFill>
                  <a:schemeClr val="bg1"/>
                </a:solidFill>
                <a:latin typeface="Avenir Book" panose="02000503020000020003" pitchFamily="2" charset="0"/>
              </a:rPr>
              <a:t>Toft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, S., Pedersen, H., Palazzi, E., </a:t>
            </a:r>
            <a:r>
              <a:rPr lang="en-US" sz="900" dirty="0" err="1">
                <a:solidFill>
                  <a:schemeClr val="bg1"/>
                </a:solidFill>
                <a:latin typeface="Avenir Book" panose="02000503020000020003" pitchFamily="2" charset="0"/>
              </a:rPr>
              <a:t>Pian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, E., </a:t>
            </a:r>
            <a:r>
              <a:rPr lang="en-US" sz="900" dirty="0" err="1">
                <a:solidFill>
                  <a:schemeClr val="bg1"/>
                </a:solidFill>
                <a:latin typeface="Avenir Book" panose="02000503020000020003" pitchFamily="2" charset="0"/>
              </a:rPr>
              <a:t>Masetti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, N., Sagar, R., Mohan, V., Pandey, A. K., Pandey, S. B., </a:t>
            </a:r>
            <a:r>
              <a:rPr lang="en-US" sz="900" dirty="0" err="1">
                <a:solidFill>
                  <a:schemeClr val="bg1"/>
                </a:solidFill>
                <a:latin typeface="Avenir Book" panose="02000503020000020003" pitchFamily="2" charset="0"/>
              </a:rPr>
              <a:t>Dodonov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, S. N., </a:t>
            </a:r>
            <a:r>
              <a:rPr lang="en-US" sz="900" dirty="0" err="1">
                <a:solidFill>
                  <a:schemeClr val="bg1"/>
                </a:solidFill>
                <a:latin typeface="Avenir Book" panose="02000503020000020003" pitchFamily="2" charset="0"/>
              </a:rPr>
              <a:t>Fatkhullin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, T. A., … Hurley, K. (2001). The extraordinarily bright optical afterglow of GRB 991208 and its host galaxy. </a:t>
            </a:r>
            <a:r>
              <a:rPr lang="en-US" sz="900" i="1" dirty="0">
                <a:solidFill>
                  <a:schemeClr val="bg1"/>
                </a:solidFill>
                <a:latin typeface="Avenir Book" panose="02000503020000020003" pitchFamily="2" charset="0"/>
              </a:rPr>
              <a:t>A&amp;A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, </a:t>
            </a:r>
            <a:r>
              <a:rPr lang="en-US" sz="900" i="1" dirty="0">
                <a:solidFill>
                  <a:schemeClr val="bg1"/>
                </a:solidFill>
                <a:latin typeface="Avenir Book" panose="02000503020000020003" pitchFamily="2" charset="0"/>
              </a:rPr>
              <a:t>370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(2), 398–406. 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https://doi.org/10.1051/0004-6361:20010247</a:t>
            </a:r>
            <a:endParaRPr lang="en-US" sz="9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endParaRPr lang="en-US" sz="9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endParaRPr lang="en-US" sz="9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r>
              <a:rPr lang="en-US" sz="900" dirty="0" err="1">
                <a:solidFill>
                  <a:schemeClr val="bg1"/>
                </a:solidFill>
                <a:latin typeface="Avenir Book" panose="02000503020000020003" pitchFamily="2" charset="0"/>
              </a:rPr>
              <a:t>Pastorello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, A., </a:t>
            </a:r>
            <a:r>
              <a:rPr lang="en-US" sz="900" dirty="0" err="1">
                <a:solidFill>
                  <a:schemeClr val="bg1"/>
                </a:solidFill>
                <a:latin typeface="Avenir Book" panose="02000503020000020003" pitchFamily="2" charset="0"/>
              </a:rPr>
              <a:t>Turatto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, M., Benetti, S., </a:t>
            </a:r>
            <a:r>
              <a:rPr lang="en-US" sz="900" dirty="0" err="1">
                <a:solidFill>
                  <a:schemeClr val="bg1"/>
                </a:solidFill>
                <a:latin typeface="Avenir Book" panose="02000503020000020003" pitchFamily="2" charset="0"/>
              </a:rPr>
              <a:t>Cappellaro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, E., Danziger, I. J., </a:t>
            </a:r>
            <a:r>
              <a:rPr lang="en-US" sz="900" dirty="0" err="1">
                <a:solidFill>
                  <a:schemeClr val="bg1"/>
                </a:solidFill>
                <a:latin typeface="Avenir Book" panose="02000503020000020003" pitchFamily="2" charset="0"/>
              </a:rPr>
              <a:t>Mazzali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, P. A., </a:t>
            </a:r>
            <a:r>
              <a:rPr lang="en-US" sz="900" dirty="0" err="1">
                <a:solidFill>
                  <a:schemeClr val="bg1"/>
                </a:solidFill>
                <a:latin typeface="Avenir Book" panose="02000503020000020003" pitchFamily="2" charset="0"/>
              </a:rPr>
              <a:t>Patat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, F., </a:t>
            </a:r>
            <a:r>
              <a:rPr lang="en-US" sz="900" dirty="0" err="1">
                <a:solidFill>
                  <a:schemeClr val="bg1"/>
                </a:solidFill>
                <a:latin typeface="Avenir Book" panose="02000503020000020003" pitchFamily="2" charset="0"/>
              </a:rPr>
              <a:t>Filippenko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, A. V., Schlegel, D. J., &amp; Matheson, T. (2002). The type </a:t>
            </a:r>
            <a:r>
              <a:rPr lang="en-US" sz="900" dirty="0" err="1">
                <a:solidFill>
                  <a:schemeClr val="bg1"/>
                </a:solidFill>
                <a:latin typeface="Avenir Book" panose="02000503020000020003" pitchFamily="2" charset="0"/>
              </a:rPr>
              <a:t>IIn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 supernova 1995G: interaction with the circumstellar medium. </a:t>
            </a:r>
            <a:r>
              <a:rPr lang="en-US" sz="900" i="1" dirty="0">
                <a:solidFill>
                  <a:schemeClr val="bg1"/>
                </a:solidFill>
                <a:latin typeface="Avenir Book" panose="02000503020000020003" pitchFamily="2" charset="0"/>
              </a:rPr>
              <a:t>Monthly Notices of the Royal Astronomical Society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, </a:t>
            </a:r>
            <a:r>
              <a:rPr lang="en-US" sz="900" i="1" dirty="0">
                <a:solidFill>
                  <a:schemeClr val="bg1"/>
                </a:solidFill>
                <a:latin typeface="Avenir Book" panose="02000503020000020003" pitchFamily="2" charset="0"/>
              </a:rPr>
              <a:t>333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(1), 27–38. 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https://doi.org/10.1046/j.1365-8711.2002.05366.x</a:t>
            </a:r>
            <a:endParaRPr lang="en-US" sz="9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endParaRPr lang="en-US" sz="9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r>
              <a:rPr lang="en-US" sz="900" dirty="0" err="1">
                <a:solidFill>
                  <a:schemeClr val="bg1"/>
                </a:solidFill>
                <a:latin typeface="Avenir Book" panose="02000503020000020003" pitchFamily="2" charset="0"/>
              </a:rPr>
              <a:t>Gorosabel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, J. et al. “A Multi-</a:t>
            </a:r>
            <a:r>
              <a:rPr lang="en-US" sz="900" dirty="0" err="1">
                <a:solidFill>
                  <a:schemeClr val="bg1"/>
                </a:solidFill>
                <a:latin typeface="Avenir Book" panose="02000503020000020003" pitchFamily="2" charset="0"/>
              </a:rPr>
              <a:t>Colour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 Study of the Dark GRB 000210 Host Galaxy and Its Environment.” Astronomy &amp; Astrophysics 400.1 (2003): 127–136. </a:t>
            </a:r>
            <a:r>
              <a:rPr lang="en-US" sz="900" dirty="0" err="1">
                <a:solidFill>
                  <a:schemeClr val="bg1"/>
                </a:solidFill>
                <a:latin typeface="Avenir Book" panose="02000503020000020003" pitchFamily="2" charset="0"/>
              </a:rPr>
              <a:t>Crossref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. Web.</a:t>
            </a:r>
          </a:p>
          <a:p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Ruiz‐Velasco, A. E., Swan, H., </a:t>
            </a:r>
            <a:r>
              <a:rPr lang="en-US" sz="900" dirty="0" err="1">
                <a:solidFill>
                  <a:schemeClr val="bg1"/>
                </a:solidFill>
                <a:latin typeface="Avenir Book" panose="02000503020000020003" pitchFamily="2" charset="0"/>
              </a:rPr>
              <a:t>Troja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, E., </a:t>
            </a:r>
            <a:r>
              <a:rPr lang="en-US" sz="900" dirty="0" err="1">
                <a:solidFill>
                  <a:schemeClr val="bg1"/>
                </a:solidFill>
                <a:latin typeface="Avenir Book" panose="02000503020000020003" pitchFamily="2" charset="0"/>
              </a:rPr>
              <a:t>Malesani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, D., </a:t>
            </a:r>
            <a:r>
              <a:rPr lang="en-US" sz="900" dirty="0" err="1">
                <a:solidFill>
                  <a:schemeClr val="bg1"/>
                </a:solidFill>
                <a:latin typeface="Avenir Book" panose="02000503020000020003" pitchFamily="2" charset="0"/>
              </a:rPr>
              <a:t>Fynbo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, J. P. U., Starling, R. L. C., Xu, D., </a:t>
            </a:r>
            <a:r>
              <a:rPr lang="en-US" sz="900" dirty="0" err="1">
                <a:solidFill>
                  <a:schemeClr val="bg1"/>
                </a:solidFill>
                <a:latin typeface="Avenir Book" panose="02000503020000020003" pitchFamily="2" charset="0"/>
              </a:rPr>
              <a:t>Aharonian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, F., </a:t>
            </a:r>
            <a:r>
              <a:rPr lang="en-US" sz="900" dirty="0" err="1">
                <a:solidFill>
                  <a:schemeClr val="bg1"/>
                </a:solidFill>
                <a:latin typeface="Avenir Book" panose="02000503020000020003" pitchFamily="2" charset="0"/>
              </a:rPr>
              <a:t>Akerlof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, C., Andersen, M. I., Ashley, M. C. B., </a:t>
            </a:r>
            <a:r>
              <a:rPr lang="en-US" sz="900" dirty="0" err="1">
                <a:solidFill>
                  <a:schemeClr val="bg1"/>
                </a:solidFill>
                <a:latin typeface="Avenir Book" panose="02000503020000020003" pitchFamily="2" charset="0"/>
              </a:rPr>
              <a:t>Barthelmy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, S. D., </a:t>
            </a:r>
            <a:r>
              <a:rPr lang="en-US" sz="900" dirty="0" err="1">
                <a:solidFill>
                  <a:schemeClr val="bg1"/>
                </a:solidFill>
                <a:latin typeface="Avenir Book" panose="02000503020000020003" pitchFamily="2" charset="0"/>
              </a:rPr>
              <a:t>Bersier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, D., </a:t>
            </a:r>
            <a:r>
              <a:rPr lang="en-US" sz="900" dirty="0" err="1">
                <a:solidFill>
                  <a:schemeClr val="bg1"/>
                </a:solidFill>
                <a:latin typeface="Avenir Book" panose="02000503020000020003" pitchFamily="2" charset="0"/>
              </a:rPr>
              <a:t>Ceron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, J. M. C., Castro‐Tirado, A. J., </a:t>
            </a:r>
            <a:r>
              <a:rPr lang="en-US" sz="900" dirty="0" err="1">
                <a:solidFill>
                  <a:schemeClr val="bg1"/>
                </a:solidFill>
                <a:latin typeface="Avenir Book" panose="02000503020000020003" pitchFamily="2" charset="0"/>
              </a:rPr>
              <a:t>Gehrels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, N., </a:t>
            </a:r>
            <a:r>
              <a:rPr lang="en-US" sz="900" dirty="0" err="1">
                <a:solidFill>
                  <a:schemeClr val="bg1"/>
                </a:solidFill>
                <a:latin typeface="Avenir Book" panose="02000503020000020003" pitchFamily="2" charset="0"/>
              </a:rPr>
              <a:t>Goğuş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, E., </a:t>
            </a:r>
            <a:r>
              <a:rPr lang="en-US" sz="900" dirty="0" err="1">
                <a:solidFill>
                  <a:schemeClr val="bg1"/>
                </a:solidFill>
                <a:latin typeface="Avenir Book" panose="02000503020000020003" pitchFamily="2" charset="0"/>
              </a:rPr>
              <a:t>Gorosabel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, J., </a:t>
            </a:r>
            <a:r>
              <a:rPr lang="en-US" sz="900" dirty="0" err="1">
                <a:solidFill>
                  <a:schemeClr val="bg1"/>
                </a:solidFill>
                <a:latin typeface="Avenir Book" panose="02000503020000020003" pitchFamily="2" charset="0"/>
              </a:rPr>
              <a:t>Guidorzi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, C., … Zheng, W. K. (2007). Detection of GRB 060927 </a:t>
            </a:r>
            <a:r>
              <a:rPr lang="en-US" sz="900" dirty="0" err="1">
                <a:solidFill>
                  <a:schemeClr val="bg1"/>
                </a:solidFill>
                <a:latin typeface="Avenir Book" panose="02000503020000020003" pitchFamily="2" charset="0"/>
              </a:rPr>
              <a:t>atz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= 5.47: Implications for the Use of Gamma‐Ray Bursts as Probes of the End of the Dark Ages. </a:t>
            </a:r>
            <a:r>
              <a:rPr lang="en-US" sz="900" i="1" dirty="0">
                <a:solidFill>
                  <a:schemeClr val="bg1"/>
                </a:solidFill>
                <a:latin typeface="Avenir Book" panose="02000503020000020003" pitchFamily="2" charset="0"/>
              </a:rPr>
              <a:t>The Astrophysical Journal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, </a:t>
            </a:r>
            <a:r>
              <a:rPr lang="en-US" sz="900" i="1" dirty="0">
                <a:solidFill>
                  <a:schemeClr val="bg1"/>
                </a:solidFill>
                <a:latin typeface="Avenir Book" panose="02000503020000020003" pitchFamily="2" charset="0"/>
              </a:rPr>
              <a:t>669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(1), 1–9. 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https://doi.org/10.1086/521546</a:t>
            </a:r>
            <a:endParaRPr lang="en-US" sz="9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endParaRPr lang="en-US" sz="9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Izzo, L., Ruffini, R., Bianco, C., </a:t>
            </a:r>
            <a:r>
              <a:rPr lang="en-US" sz="900" dirty="0" err="1">
                <a:solidFill>
                  <a:schemeClr val="bg1"/>
                </a:solidFill>
                <a:latin typeface="Avenir Book" panose="02000503020000020003" pitchFamily="2" charset="0"/>
              </a:rPr>
              <a:t>Dereli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, H., Muccino, M., </a:t>
            </a:r>
            <a:r>
              <a:rPr lang="en-US" sz="900" dirty="0" err="1">
                <a:solidFill>
                  <a:schemeClr val="bg1"/>
                </a:solidFill>
                <a:latin typeface="Avenir Book" panose="02000503020000020003" pitchFamily="2" charset="0"/>
              </a:rPr>
              <a:t>Penacchioni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, A., Pisani, G., &amp; Rueda, J. A. (2012). </a:t>
            </a:r>
            <a:r>
              <a:rPr lang="en-US" sz="900" i="1" dirty="0">
                <a:solidFill>
                  <a:schemeClr val="bg1"/>
                </a:solidFill>
                <a:latin typeface="Avenir Book" panose="02000503020000020003" pitchFamily="2" charset="0"/>
              </a:rPr>
              <a:t>On the thermal and double episode emissions in GRB 970828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.</a:t>
            </a:r>
          </a:p>
          <a:p>
            <a:endParaRPr lang="en-US" sz="9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r>
              <a:rPr lang="en-US" sz="900" dirty="0" err="1">
                <a:solidFill>
                  <a:schemeClr val="bg1"/>
                </a:solidFill>
                <a:latin typeface="Avenir Book" panose="02000503020000020003" pitchFamily="2" charset="0"/>
              </a:rPr>
              <a:t>Lubin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, L. M., &amp; </a:t>
            </a:r>
            <a:r>
              <a:rPr lang="en-US" sz="900" dirty="0" err="1">
                <a:solidFill>
                  <a:schemeClr val="bg1"/>
                </a:solidFill>
                <a:latin typeface="Avenir Book" panose="02000503020000020003" pitchFamily="2" charset="0"/>
              </a:rPr>
              <a:t>Sandage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, A. (2001). The Tolman Surface Brightness Test for the Reality of the Expansion. IV. A Measurement of the Tolman Signal and the Luminosity Evolution of Early-Type Galaxies. </a:t>
            </a:r>
            <a:r>
              <a:rPr lang="en-US" sz="900" i="1" dirty="0">
                <a:solidFill>
                  <a:schemeClr val="bg1"/>
                </a:solidFill>
                <a:latin typeface="Avenir Book" panose="02000503020000020003" pitchFamily="2" charset="0"/>
              </a:rPr>
              <a:t>The Astronomical Journal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, </a:t>
            </a:r>
            <a:r>
              <a:rPr lang="en-US" sz="900" i="1" dirty="0">
                <a:solidFill>
                  <a:schemeClr val="bg1"/>
                </a:solidFill>
                <a:latin typeface="Avenir Book" panose="02000503020000020003" pitchFamily="2" charset="0"/>
              </a:rPr>
              <a:t>122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(3), 1084–1103. 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https://doi.org/10.1086/322134</a:t>
            </a:r>
            <a:endParaRPr lang="en-US" sz="9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endParaRPr lang="en-US" sz="9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r>
              <a:rPr lang="en-US" sz="900" dirty="0" err="1">
                <a:solidFill>
                  <a:schemeClr val="bg1"/>
                </a:solidFill>
                <a:latin typeface="Avenir Book" panose="02000503020000020003" pitchFamily="2" charset="0"/>
              </a:rPr>
              <a:t>Blondin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, S., Davis, T. M., </a:t>
            </a:r>
            <a:r>
              <a:rPr lang="en-US" sz="900" dirty="0" err="1">
                <a:solidFill>
                  <a:schemeClr val="bg1"/>
                </a:solidFill>
                <a:latin typeface="Avenir Book" panose="02000503020000020003" pitchFamily="2" charset="0"/>
              </a:rPr>
              <a:t>Krisciunas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, K., Schmidt, B. P., </a:t>
            </a:r>
            <a:r>
              <a:rPr lang="en-US" sz="900" dirty="0" err="1">
                <a:solidFill>
                  <a:schemeClr val="bg1"/>
                </a:solidFill>
                <a:latin typeface="Avenir Book" panose="02000503020000020003" pitchFamily="2" charset="0"/>
              </a:rPr>
              <a:t>Sollerman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, J., Wood‐Vasey, W. M., Becker, A. C., Challis, P., </a:t>
            </a:r>
            <a:r>
              <a:rPr lang="en-US" sz="900" dirty="0" err="1">
                <a:solidFill>
                  <a:schemeClr val="bg1"/>
                </a:solidFill>
                <a:latin typeface="Avenir Book" panose="02000503020000020003" pitchFamily="2" charset="0"/>
              </a:rPr>
              <a:t>Clocchiatti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, A., </a:t>
            </a:r>
            <a:r>
              <a:rPr lang="en-US" sz="900" dirty="0" err="1">
                <a:solidFill>
                  <a:schemeClr val="bg1"/>
                </a:solidFill>
                <a:latin typeface="Avenir Book" panose="02000503020000020003" pitchFamily="2" charset="0"/>
              </a:rPr>
              <a:t>Damke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, G., </a:t>
            </a:r>
            <a:r>
              <a:rPr lang="en-US" sz="900" dirty="0" err="1">
                <a:solidFill>
                  <a:schemeClr val="bg1"/>
                </a:solidFill>
                <a:latin typeface="Avenir Book" panose="02000503020000020003" pitchFamily="2" charset="0"/>
              </a:rPr>
              <a:t>Filippenko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, A. V., Foley, R. J., </a:t>
            </a:r>
            <a:r>
              <a:rPr lang="en-US" sz="900" dirty="0" err="1">
                <a:solidFill>
                  <a:schemeClr val="bg1"/>
                </a:solidFill>
                <a:latin typeface="Avenir Book" panose="02000503020000020003" pitchFamily="2" charset="0"/>
              </a:rPr>
              <a:t>Garnavich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, P. M., Jha, S. W., Kirshner, R. P., </a:t>
            </a:r>
            <a:r>
              <a:rPr lang="en-US" sz="900" dirty="0" err="1">
                <a:solidFill>
                  <a:schemeClr val="bg1"/>
                </a:solidFill>
                <a:latin typeface="Avenir Book" panose="02000503020000020003" pitchFamily="2" charset="0"/>
              </a:rPr>
              <a:t>Leibundgut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, B., Li, W., Matheson, T., </a:t>
            </a:r>
            <a:r>
              <a:rPr lang="en-US" sz="900" dirty="0" err="1">
                <a:solidFill>
                  <a:schemeClr val="bg1"/>
                </a:solidFill>
                <a:latin typeface="Avenir Book" panose="02000503020000020003" pitchFamily="2" charset="0"/>
              </a:rPr>
              <a:t>Miknaitis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, G., … </a:t>
            </a:r>
            <a:r>
              <a:rPr lang="en-US" sz="900" dirty="0" err="1">
                <a:solidFill>
                  <a:schemeClr val="bg1"/>
                </a:solidFill>
                <a:latin typeface="Avenir Book" panose="02000503020000020003" pitchFamily="2" charset="0"/>
              </a:rPr>
              <a:t>Zenteno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, A. (2008). Time Dilation in Type </a:t>
            </a:r>
            <a:r>
              <a:rPr lang="en-US" sz="900" dirty="0" err="1">
                <a:solidFill>
                  <a:schemeClr val="bg1"/>
                </a:solidFill>
                <a:latin typeface="Avenir Book" panose="02000503020000020003" pitchFamily="2" charset="0"/>
              </a:rPr>
              <a:t>Ia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 Supernova Spectra at High Redshift. </a:t>
            </a:r>
            <a:r>
              <a:rPr lang="en-US" sz="900" i="1" dirty="0">
                <a:solidFill>
                  <a:schemeClr val="bg1"/>
                </a:solidFill>
                <a:latin typeface="Avenir Book" panose="02000503020000020003" pitchFamily="2" charset="0"/>
              </a:rPr>
              <a:t>The Astrophysical Journal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, </a:t>
            </a:r>
            <a:r>
              <a:rPr lang="en-US" sz="900" i="1" dirty="0">
                <a:solidFill>
                  <a:schemeClr val="bg1"/>
                </a:solidFill>
                <a:latin typeface="Avenir Book" panose="02000503020000020003" pitchFamily="2" charset="0"/>
              </a:rPr>
              <a:t>682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(2), 724–736. 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https://doi.org/10.1086/589568</a:t>
            </a:r>
            <a:endParaRPr lang="en-US" sz="9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endParaRPr lang="en-US" sz="9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Ming-Hui Shao. (2019). Tired Light Denies the Big Bang. In Na Wang (Ed.), </a:t>
            </a:r>
            <a:r>
              <a:rPr lang="en-US" sz="900" i="1" dirty="0">
                <a:solidFill>
                  <a:schemeClr val="bg1"/>
                </a:solidFill>
                <a:latin typeface="Avenir Book" panose="02000503020000020003" pitchFamily="2" charset="0"/>
              </a:rPr>
              <a:t>Redefining Standard Model Cosmology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 (p. Ch. 2). </a:t>
            </a:r>
            <a:r>
              <a:rPr lang="en-US" sz="900" dirty="0" err="1">
                <a:solidFill>
                  <a:schemeClr val="bg1"/>
                </a:solidFill>
                <a:latin typeface="Avenir Book" panose="02000503020000020003" pitchFamily="2" charset="0"/>
              </a:rPr>
              <a:t>IntechOpen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</a:rPr>
              <a:t>. </a:t>
            </a:r>
            <a:r>
              <a:rPr lang="en-US" sz="900" dirty="0">
                <a:solidFill>
                  <a:schemeClr val="bg1"/>
                </a:solidFill>
                <a:latin typeface="Avenir Book" panose="02000503020000020003" pitchFamily="2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https://doi.org/10.5772/intechopen.81233</a:t>
            </a:r>
            <a:endParaRPr lang="en-US" sz="9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234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9DFFC0E3-BCE4-3149-B434-DF11D9CA89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0"/>
            <a:ext cx="11835601" cy="1049867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2"/>
                </a:solidFill>
                <a:latin typeface="Avenir Book" panose="02000503020000020003" pitchFamily="2" charset="0"/>
                <a:cs typeface="Telugu MN" pitchFamily="2" charset="0"/>
              </a:rPr>
              <a:t>The Doppler Effect is considered the main cause of spectral redshifts: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30EBD-D67F-4F4A-BFCE-FD8346C14D83}"/>
              </a:ext>
            </a:extLst>
          </p:cNvPr>
          <p:cNvSpPr txBox="1"/>
          <p:nvPr/>
        </p:nvSpPr>
        <p:spPr>
          <a:xfrm>
            <a:off x="-1" y="5821749"/>
            <a:ext cx="12192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Avenir Book" panose="02000503020000020003" pitchFamily="2" charset="0"/>
                <a:cs typeface="Telugu MN" pitchFamily="2" charset="0"/>
              </a:rPr>
              <a:t>Redshift are observed in spectra of distant astronomical objects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175CDA-8776-0F45-AFAC-E676A62BD8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7112" y="1858165"/>
            <a:ext cx="5288552" cy="30710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AE1864-EA1A-CD4B-86AD-29A6DF8EA3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336" y="1593782"/>
            <a:ext cx="5759664" cy="359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840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9DFFC0E3-BCE4-3149-B434-DF11D9CA89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0"/>
            <a:ext cx="12192001" cy="1049867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2"/>
                </a:solidFill>
                <a:latin typeface="Avenir Book" panose="02000503020000020003" pitchFamily="2" charset="0"/>
                <a:cs typeface="Telugu MN" pitchFamily="2" charset="0"/>
              </a:rPr>
              <a:t> The Doppler Effect as an indicator of recessive velocity: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328418-15B4-6E4E-8D6C-CED9CCC78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220" y="1286282"/>
            <a:ext cx="5013896" cy="36236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7AF6EC3-87F9-6143-B222-ECFBA405358E}"/>
              </a:ext>
            </a:extLst>
          </p:cNvPr>
          <p:cNvSpPr/>
          <p:nvPr/>
        </p:nvSpPr>
        <p:spPr>
          <a:xfrm>
            <a:off x="4530574" y="5951642"/>
            <a:ext cx="27331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en-US" sz="3000" i="1" dirty="0">
                <a:solidFill>
                  <a:schemeClr val="bg1"/>
                </a:solidFill>
                <a:latin typeface="Avenir Book" panose="02000503020000020003" pitchFamily="2" charset="0"/>
                <a:ea typeface="Times New Roman" panose="02020603050405020304" pitchFamily="18" charset="0"/>
              </a:rPr>
              <a:t>v</a:t>
            </a:r>
            <a:r>
              <a:rPr lang="en-US" sz="3000" dirty="0">
                <a:solidFill>
                  <a:schemeClr val="bg1"/>
                </a:solidFill>
                <a:latin typeface="Avenir Book" panose="02000503020000020003" pitchFamily="2" charset="0"/>
                <a:ea typeface="Times New Roman" panose="02020603050405020304" pitchFamily="18" charset="0"/>
              </a:rPr>
              <a:t> = </a:t>
            </a:r>
            <a:r>
              <a:rPr lang="en-US" sz="3000" i="1" dirty="0">
                <a:solidFill>
                  <a:schemeClr val="bg1"/>
                </a:solidFill>
                <a:latin typeface="Avenir Book" panose="02000503020000020003" pitchFamily="2" charset="0"/>
                <a:ea typeface="Times New Roman" panose="02020603050405020304" pitchFamily="18" charset="0"/>
              </a:rPr>
              <a:t>H</a:t>
            </a:r>
            <a:r>
              <a:rPr lang="en-US" sz="3000" i="1" baseline="-25000" dirty="0">
                <a:solidFill>
                  <a:schemeClr val="bg1"/>
                </a:solidFill>
                <a:latin typeface="Avenir Book" panose="02000503020000020003" pitchFamily="2" charset="0"/>
                <a:ea typeface="Times New Roman" panose="02020603050405020304" pitchFamily="18" charset="0"/>
              </a:rPr>
              <a:t>0</a:t>
            </a:r>
            <a:r>
              <a:rPr lang="en-US" sz="3000" i="1" dirty="0">
                <a:solidFill>
                  <a:schemeClr val="bg1"/>
                </a:solidFill>
                <a:latin typeface="Avenir Book" panose="02000503020000020003" pitchFamily="2" charset="0"/>
                <a:ea typeface="Times New Roman" panose="02020603050405020304" pitchFamily="18" charset="0"/>
              </a:rPr>
              <a:t>*d</a:t>
            </a:r>
            <a:endParaRPr lang="en-US" sz="3000" dirty="0">
              <a:solidFill>
                <a:schemeClr val="bg1"/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E83C9C-A16B-9441-8B7C-1FA24A9C6822}"/>
              </a:ext>
            </a:extLst>
          </p:cNvPr>
          <p:cNvSpPr txBox="1"/>
          <p:nvPr/>
        </p:nvSpPr>
        <p:spPr>
          <a:xfrm>
            <a:off x="100883" y="5371663"/>
            <a:ext cx="11990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venir Book" panose="02000503020000020003" pitchFamily="2" charset="0"/>
                <a:cs typeface="Telugu MN" pitchFamily="2" charset="0"/>
              </a:rPr>
              <a:t>Hubble found the relationship between redshift and distance, and attributed it to the Doppler effect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7139DE-35A6-EA49-882E-E5717BCEF9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884" y="1286282"/>
            <a:ext cx="4823574" cy="362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290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9DFFC0E3-BCE4-3149-B434-DF11D9CA89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0"/>
            <a:ext cx="11835601" cy="1049867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2"/>
                </a:solidFill>
                <a:latin typeface="Avenir Book" panose="02000503020000020003" pitchFamily="2" charset="0"/>
                <a:cs typeface="Telugu MN" pitchFamily="2" charset="0"/>
              </a:rPr>
              <a:t>Distance-redshift relationship leads to expansion cosmology: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92EC3D-FF2D-3247-9D7C-D38F0EB54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663" y="1287888"/>
            <a:ext cx="5584766" cy="363009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61638D8-F606-A441-A3F9-9686851763D2}"/>
              </a:ext>
            </a:extLst>
          </p:cNvPr>
          <p:cNvSpPr txBox="1"/>
          <p:nvPr/>
        </p:nvSpPr>
        <p:spPr>
          <a:xfrm>
            <a:off x="217656" y="5195886"/>
            <a:ext cx="11718773" cy="1567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/>
                </a:solidFill>
                <a:latin typeface="Avenir Book" panose="02000503020000020003" pitchFamily="2" charset="0"/>
                <a:cs typeface="Telugu MN" pitchFamily="2" charset="0"/>
              </a:rPr>
              <a:t>Far away objects have higher redshifts </a:t>
            </a:r>
            <a:r>
              <a:rPr lang="en-US" sz="2200" b="1" dirty="0">
                <a:solidFill>
                  <a:schemeClr val="bg1"/>
                </a:solidFill>
                <a:latin typeface="Avenir Book" panose="02000503020000020003" pitchFamily="2" charset="0"/>
                <a:cs typeface="Telugu MN" pitchFamily="2" charset="0"/>
                <a:sym typeface="Wingdings" pitchFamily="2" charset="2"/>
              </a:rPr>
              <a:t> Higher recessive velocity </a:t>
            </a:r>
            <a:r>
              <a:rPr lang="en-US" sz="2200" dirty="0">
                <a:solidFill>
                  <a:schemeClr val="bg1"/>
                </a:solidFill>
                <a:latin typeface="Avenir Book" panose="02000503020000020003" pitchFamily="2" charset="0"/>
                <a:cs typeface="Telugu MN" pitchFamily="2" charset="0"/>
                <a:sym typeface="Wingdings" pitchFamily="2" charset="2"/>
              </a:rPr>
              <a:t>(due to Doppler Effect) 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  <a:latin typeface="Avenir Book" panose="02000503020000020003" pitchFamily="2" charset="0"/>
                <a:cs typeface="Telugu MN" pitchFamily="2" charset="0"/>
                <a:sym typeface="Wingdings" pitchFamily="2" charset="2"/>
              </a:rPr>
              <a:t>				                Accelerated Expansion at a rate given by H</a:t>
            </a:r>
            <a:r>
              <a:rPr lang="en-US" sz="2200" baseline="-25000" dirty="0">
                <a:solidFill>
                  <a:schemeClr val="bg1"/>
                </a:solidFill>
                <a:latin typeface="Avenir Book" panose="02000503020000020003" pitchFamily="2" charset="0"/>
                <a:cs typeface="Telugu MN" pitchFamily="2" charset="0"/>
                <a:sym typeface="Wingdings" pitchFamily="2" charset="2"/>
              </a:rPr>
              <a:t>0</a:t>
            </a:r>
            <a:endParaRPr lang="en-US" sz="2200" dirty="0">
              <a:solidFill>
                <a:schemeClr val="bg1"/>
              </a:solidFill>
              <a:latin typeface="Avenir Book" panose="02000503020000020003" pitchFamily="2" charset="0"/>
              <a:cs typeface="Telugu MN" pitchFamily="2" charset="0"/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  <a:latin typeface="Avenir Book" panose="02000503020000020003" pitchFamily="2" charset="0"/>
                <a:cs typeface="Telugu MN" pitchFamily="2" charset="0"/>
                <a:sym typeface="Wingdings" pitchFamily="2" charset="2"/>
              </a:rPr>
              <a:t> 				                ‘Dark energy’ powering expansion</a:t>
            </a:r>
            <a:endParaRPr lang="en-US" sz="2200" dirty="0">
              <a:solidFill>
                <a:schemeClr val="bg1"/>
              </a:solidFill>
              <a:latin typeface="Avenir Book" panose="02000503020000020003" pitchFamily="2" charset="0"/>
              <a:cs typeface="Telugu MN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E37D79-2514-A448-AF3F-7130FA5BBE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5" t="3384" r="1666" b="3776"/>
          <a:stretch/>
        </p:blipFill>
        <p:spPr>
          <a:xfrm>
            <a:off x="335168" y="1579070"/>
            <a:ext cx="5741874" cy="308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711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9DFFC0E3-BCE4-3149-B434-DF11D9CA89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0"/>
            <a:ext cx="11835601" cy="1049867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2"/>
                </a:solidFill>
                <a:latin typeface="Avenir Book" panose="02000503020000020003" pitchFamily="2" charset="0"/>
                <a:cs typeface="Telugu MN" pitchFamily="2" charset="0"/>
              </a:rPr>
              <a:t>Problems coming to the surface?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B0956E-B3EB-A54C-8120-8E1EC1632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6343" y="1223319"/>
            <a:ext cx="9439313" cy="51308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47671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9CE39-4F03-3C4D-9CE4-70591CEE1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" y="0"/>
            <a:ext cx="12192001" cy="1049867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2"/>
                </a:solidFill>
                <a:latin typeface="Avenir Book" panose="02000503020000020003" pitchFamily="2" charset="0"/>
                <a:cs typeface="Telugu MN" pitchFamily="2" charset="0"/>
              </a:rPr>
              <a:t>Can other natural phenomena cause a redshift?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28EBD8-5EBC-7445-B44B-CAEC2C565ACC}"/>
              </a:ext>
            </a:extLst>
          </p:cNvPr>
          <p:cNvSpPr txBox="1"/>
          <p:nvPr/>
        </p:nvSpPr>
        <p:spPr>
          <a:xfrm>
            <a:off x="666043" y="1178349"/>
            <a:ext cx="8786875" cy="5553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venir Book" panose="02000503020000020003" pitchFamily="2" charset="0"/>
                <a:cs typeface="Telugu MN" pitchFamily="2" charset="0"/>
              </a:rPr>
              <a:t>Absolutely!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venir Book" panose="02000503020000020003" pitchFamily="2" charset="0"/>
                <a:cs typeface="Telugu MN" pitchFamily="2" charset="0"/>
              </a:rPr>
              <a:t>Example: Gravitational Redshifts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venir Book" panose="02000503020000020003" pitchFamily="2" charset="0"/>
                <a:cs typeface="Telugu MN" pitchFamily="2" charset="0"/>
              </a:rPr>
              <a:t>Problem: No explanation for redshift-distance relationship</a:t>
            </a:r>
          </a:p>
          <a:p>
            <a:pPr lvl="1">
              <a:lnSpc>
                <a:spcPct val="200000"/>
              </a:lnSpc>
            </a:pPr>
            <a:endParaRPr lang="en-US" sz="2000" dirty="0">
              <a:solidFill>
                <a:schemeClr val="bg1"/>
              </a:solidFill>
              <a:latin typeface="Avenir Book" panose="02000503020000020003" pitchFamily="2" charset="0"/>
              <a:cs typeface="Telugu MN" pitchFamily="2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venir Book" panose="02000503020000020003" pitchFamily="2" charset="0"/>
                <a:cs typeface="Telugu MN" pitchFamily="2" charset="0"/>
              </a:rPr>
              <a:t>Redshifts that </a:t>
            </a:r>
            <a:r>
              <a:rPr lang="en-US" sz="2000" b="1" dirty="0">
                <a:solidFill>
                  <a:schemeClr val="bg1"/>
                </a:solidFill>
                <a:latin typeface="Avenir Book" panose="02000503020000020003" pitchFamily="2" charset="0"/>
                <a:cs typeface="Telugu MN" pitchFamily="2" charset="0"/>
              </a:rPr>
              <a:t>can</a:t>
            </a:r>
            <a:r>
              <a:rPr lang="en-US" sz="2000" dirty="0">
                <a:solidFill>
                  <a:schemeClr val="bg1"/>
                </a:solidFill>
                <a:latin typeface="Avenir Book" panose="02000503020000020003" pitchFamily="2" charset="0"/>
                <a:cs typeface="Telugu MN" pitchFamily="2" charset="0"/>
              </a:rPr>
              <a:t> be applied to cosmological relationships: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venir Book" panose="02000503020000020003" pitchFamily="2" charset="0"/>
                <a:cs typeface="Telugu MN" pitchFamily="2" charset="0"/>
              </a:rPr>
              <a:t>‘Light deceleration’ induced redshifts</a:t>
            </a:r>
          </a:p>
          <a:p>
            <a:pPr marL="1200150" lvl="2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venir Book" panose="02000503020000020003" pitchFamily="2" charset="0"/>
                <a:cs typeface="Telugu MN" pitchFamily="2" charset="0"/>
              </a:rPr>
              <a:t>Light from distant objects is redshifted as it interacts with matter and propagates through an interstellar medium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venir Book" panose="02000503020000020003" pitchFamily="2" charset="0"/>
                <a:cs typeface="Telugu MN" pitchFamily="2" charset="0"/>
              </a:rPr>
              <a:t>‘Light deceleration’ previously observed through gravitational waves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EFB2D5-6417-6A42-8353-0A025BDFBE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6957" y="1035768"/>
            <a:ext cx="1794924" cy="2393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BF410C-68A1-274B-8137-CC842FA932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292285" y="4034567"/>
            <a:ext cx="2933456" cy="205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8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A5AD7-FAD0-7A49-B3F2-8FB02C99E8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" y="0"/>
            <a:ext cx="12192001" cy="1049867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2"/>
                </a:solidFill>
                <a:latin typeface="Avenir Book" panose="02000503020000020003" pitchFamily="2" charset="0"/>
                <a:cs typeface="Telugu MN" pitchFamily="2" charset="0"/>
              </a:rPr>
              <a:t>Explaining the Light Deceleration model: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3C369B-DA0C-E142-B5BC-8B52D0037932}"/>
              </a:ext>
            </a:extLst>
          </p:cNvPr>
          <p:cNvSpPr txBox="1"/>
          <p:nvPr/>
        </p:nvSpPr>
        <p:spPr>
          <a:xfrm>
            <a:off x="651129" y="1303712"/>
            <a:ext cx="8314451" cy="4938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venir Book" panose="02000503020000020003" pitchFamily="2" charset="0"/>
                <a:cs typeface="Telugu MN" pitchFamily="2" charset="0"/>
              </a:rPr>
              <a:t>All matter that light can propagate through has a </a:t>
            </a:r>
            <a:r>
              <a:rPr lang="en-US" sz="2000" b="1" dirty="0">
                <a:solidFill>
                  <a:schemeClr val="bg1"/>
                </a:solidFill>
                <a:latin typeface="Avenir Book" panose="02000503020000020003" pitchFamily="2" charset="0"/>
                <a:cs typeface="Telugu MN" pitchFamily="2" charset="0"/>
              </a:rPr>
              <a:t>refractive index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venir Book" panose="02000503020000020003" pitchFamily="2" charset="0"/>
                <a:cs typeface="Telugu MN" pitchFamily="2" charset="0"/>
              </a:rPr>
              <a:t>Refractive index is a numerical quantity that describes the new, slower speed of light as it passes through a specific medium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Avenir Book" panose="02000503020000020003" pitchFamily="2" charset="0"/>
              <a:cs typeface="Telugu MN" pitchFamily="2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venir Book" panose="02000503020000020003" pitchFamily="2" charset="0"/>
                <a:cs typeface="Telugu MN" pitchFamily="2" charset="0"/>
              </a:rPr>
              <a:t>When light passes through a </a:t>
            </a:r>
            <a:r>
              <a:rPr lang="en-US" sz="2000" b="1" dirty="0">
                <a:solidFill>
                  <a:schemeClr val="bg1"/>
                </a:solidFill>
                <a:latin typeface="Avenir Book" panose="02000503020000020003" pitchFamily="2" charset="0"/>
                <a:cs typeface="Telugu MN" pitchFamily="2" charset="0"/>
              </a:rPr>
              <a:t>changing</a:t>
            </a:r>
            <a:r>
              <a:rPr lang="en-US" sz="2000" dirty="0">
                <a:solidFill>
                  <a:schemeClr val="bg1"/>
                </a:solidFill>
                <a:latin typeface="Avenir Book" panose="02000503020000020003" pitchFamily="2" charset="0"/>
                <a:cs typeface="Telugu MN" pitchFamily="2" charset="0"/>
              </a:rPr>
              <a:t> medium with a </a:t>
            </a:r>
            <a:r>
              <a:rPr lang="en-US" sz="2000" b="1" dirty="0">
                <a:solidFill>
                  <a:schemeClr val="bg1"/>
                </a:solidFill>
                <a:latin typeface="Avenir Book" panose="02000503020000020003" pitchFamily="2" charset="0"/>
                <a:cs typeface="Telugu MN" pitchFamily="2" charset="0"/>
              </a:rPr>
              <a:t>changing</a:t>
            </a:r>
            <a:r>
              <a:rPr lang="en-US" sz="2000" dirty="0">
                <a:solidFill>
                  <a:schemeClr val="bg1"/>
                </a:solidFill>
                <a:latin typeface="Avenir Book" panose="02000503020000020003" pitchFamily="2" charset="0"/>
                <a:cs typeface="Telugu MN" pitchFamily="2" charset="0"/>
              </a:rPr>
              <a:t> refractive index, </a:t>
            </a:r>
            <a:r>
              <a:rPr lang="en-US" sz="2000" b="1" dirty="0">
                <a:solidFill>
                  <a:schemeClr val="bg1"/>
                </a:solidFill>
                <a:latin typeface="Avenir Book" panose="02000503020000020003" pitchFamily="2" charset="0"/>
                <a:cs typeface="Telugu MN" pitchFamily="2" charset="0"/>
              </a:rPr>
              <a:t>a redshift is observed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venir Book" panose="02000503020000020003" pitchFamily="2" charset="0"/>
                <a:cs typeface="Telugu MN" pitchFamily="2" charset="0"/>
              </a:rPr>
              <a:t>Theoretically demonstrated!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venir Book" panose="02000503020000020003" pitchFamily="2" charset="0"/>
                <a:cs typeface="Telugu MN" pitchFamily="2" charset="0"/>
              </a:rPr>
              <a:t>Light is “decelerating” in dynamically changing matter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482DBC-EDAC-D14A-9AF2-29AD5DC9B0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7581" y="1049867"/>
            <a:ext cx="2678706" cy="24652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E275E4-8492-7A4A-B241-15918DA2FE47}"/>
              </a:ext>
            </a:extLst>
          </p:cNvPr>
          <p:cNvSpPr txBox="1"/>
          <p:nvPr/>
        </p:nvSpPr>
        <p:spPr>
          <a:xfrm>
            <a:off x="9928320" y="3515114"/>
            <a:ext cx="14975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venir Book" panose="02000503020000020003" pitchFamily="2" charset="0"/>
              </a:rPr>
              <a:t>Carina Nebula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DCBAC7-1540-8247-8F3C-BEC7532E1D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7879" y="4045264"/>
            <a:ext cx="2518408" cy="24594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E9AF8EA-7CB2-9347-8E15-A91766AEAC89}"/>
              </a:ext>
            </a:extLst>
          </p:cNvPr>
          <p:cNvSpPr txBox="1"/>
          <p:nvPr/>
        </p:nvSpPr>
        <p:spPr>
          <a:xfrm>
            <a:off x="10018936" y="6504724"/>
            <a:ext cx="1426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venir Book" panose="02000503020000020003" pitchFamily="2" charset="0"/>
              </a:rPr>
              <a:t>Eagle Nebula</a:t>
            </a:r>
          </a:p>
        </p:txBody>
      </p:sp>
    </p:spTree>
    <p:extLst>
      <p:ext uri="{BB962C8B-B14F-4D97-AF65-F5344CB8AC3E}">
        <p14:creationId xmlns:p14="http://schemas.microsoft.com/office/powerpoint/2010/main" val="4016531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B406C-D815-E04E-9043-47DDD8765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0"/>
            <a:ext cx="11774312" cy="1049867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2"/>
                </a:solidFill>
                <a:latin typeface="Avenir Book" panose="02000503020000020003" pitchFamily="2" charset="0"/>
                <a:cs typeface="Telugu MN" pitchFamily="2" charset="0"/>
              </a:rPr>
              <a:t>Theory behind Light Deceleration redshifts: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70BD8B8-984D-CA43-B422-BF7E8FC20EE8}"/>
                  </a:ext>
                </a:extLst>
              </p:cNvPr>
              <p:cNvSpPr txBox="1"/>
              <p:nvPr/>
            </p:nvSpPr>
            <p:spPr>
              <a:xfrm>
                <a:off x="602036" y="780358"/>
                <a:ext cx="11344724" cy="5124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>
                  <a:lnSpc>
                    <a:spcPct val="200000"/>
                  </a:lnSpc>
                </a:pPr>
                <a:endParaRPr lang="en-US" sz="2000" dirty="0">
                  <a:solidFill>
                    <a:schemeClr val="bg1"/>
                  </a:solidFill>
                  <a:latin typeface="Avenir Book" panose="02000503020000020003" pitchFamily="2" charset="0"/>
                  <a:cs typeface="Telugu MN" pitchFamily="2" charset="0"/>
                </a:endParaRPr>
              </a:p>
              <a:p>
                <a:pPr marL="742950" lvl="1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endParaRPr lang="en-US" b="1" dirty="0">
                  <a:solidFill>
                    <a:schemeClr val="bg1"/>
                  </a:solidFill>
                  <a:latin typeface="Avenir Book" panose="02000503020000020003" pitchFamily="2" charset="0"/>
                  <a:cs typeface="Telugu MN" pitchFamily="2" charset="0"/>
                </a:endParaRP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chemeClr val="bg1"/>
                    </a:solidFill>
                    <a:latin typeface="Avenir Book" panose="02000503020000020003" pitchFamily="2" charset="0"/>
                    <a:cs typeface="Telugu MN" pitchFamily="2" charset="0"/>
                  </a:rPr>
                  <a:t>Key assumption: speed of light changes as it propagates through space</a:t>
                </a:r>
              </a:p>
              <a:p>
                <a:pPr marL="1200150" lvl="2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/>
                    </a:solidFill>
                    <a:latin typeface="Avenir Book" panose="02000503020000020003" pitchFamily="2" charset="0"/>
                    <a:cs typeface="Telugu MN" pitchFamily="2" charset="0"/>
                  </a:rPr>
                  <a:t>Replace ‘c’ with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elugu MN" pitchFamily="2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elugu MN" pitchFamily="2" charset="0"/>
                          </a:rPr>
                          <m:t>𝑐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elugu MN" pitchFamily="2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bg1"/>
                    </a:solidFill>
                    <a:latin typeface="Avenir Book" panose="02000503020000020003" pitchFamily="2" charset="0"/>
                    <a:cs typeface="Telugu MN" pitchFamily="2" charset="0"/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  <a:latin typeface="Avenir Book" panose="02000503020000020003" pitchFamily="2" charset="0"/>
                    <a:cs typeface="Telugu MN" pitchFamily="2" charset="0"/>
                  </a:rPr>
                  <a:t>(n is refractive index)</a:t>
                </a:r>
              </a:p>
              <a:p>
                <a:pPr marL="742950" lvl="1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/>
                    </a:solidFill>
                    <a:latin typeface="Avenir Book" panose="02000503020000020003" pitchFamily="2" charset="0"/>
                    <a:cs typeface="Telugu MN" pitchFamily="2" charset="0"/>
                  </a:rPr>
                  <a:t>Derived Light Deceleration formula</a:t>
                </a:r>
                <a:r>
                  <a:rPr lang="en-US" sz="1400" dirty="0">
                    <a:solidFill>
                      <a:schemeClr val="bg1"/>
                    </a:solidFill>
                    <a:latin typeface="Avenir Book" panose="02000503020000020003" pitchFamily="2" charset="0"/>
                    <a:cs typeface="Telugu MN" pitchFamily="2" charset="0"/>
                  </a:rPr>
                  <a:t>:</a:t>
                </a:r>
                <a:endParaRPr lang="en-US" sz="1400" i="1" dirty="0">
                  <a:solidFill>
                    <a:schemeClr val="bg1"/>
                  </a:solidFill>
                  <a:latin typeface="Avenir Book" panose="02000503020000020003" pitchFamily="2" charset="0"/>
                  <a:cs typeface="Telugu MN" pitchFamily="2" charset="0"/>
                </a:endParaRPr>
              </a:p>
              <a:p>
                <a:pPr marL="742950" lvl="1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schemeClr val="bg1"/>
                  </a:solidFill>
                  <a:latin typeface="Avenir Book" panose="02000503020000020003" pitchFamily="2" charset="0"/>
                  <a:cs typeface="Telugu MN" pitchFamily="2" charset="0"/>
                </a:endParaRPr>
              </a:p>
              <a:p>
                <a:pPr marL="742950" lvl="1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/>
                    </a:solidFill>
                    <a:latin typeface="Avenir Book" panose="02000503020000020003" pitchFamily="2" charset="0"/>
                    <a:cs typeface="Telugu MN" pitchFamily="2" charset="0"/>
                  </a:rPr>
                  <a:t>Hubble’s Law; based solely on observational data</a:t>
                </a:r>
                <a:r>
                  <a:rPr lang="en-US" sz="1400" dirty="0">
                    <a:solidFill>
                      <a:schemeClr val="bg1"/>
                    </a:solidFill>
                    <a:latin typeface="Avenir Book" panose="02000503020000020003" pitchFamily="2" charset="0"/>
                    <a:cs typeface="Telugu MN" pitchFamily="2" charset="0"/>
                  </a:rPr>
                  <a:t>:</a:t>
                </a:r>
              </a:p>
              <a:p>
                <a:pPr lvl="1">
                  <a:lnSpc>
                    <a:spcPct val="200000"/>
                  </a:lnSpc>
                </a:pPr>
                <a:endParaRPr lang="en-US" sz="2000" dirty="0">
                  <a:solidFill>
                    <a:schemeClr val="bg1"/>
                  </a:solidFill>
                  <a:latin typeface="Avenir Book" panose="02000503020000020003" pitchFamily="2" charset="0"/>
                  <a:cs typeface="Telugu MN" pitchFamily="2" charset="0"/>
                </a:endParaRPr>
              </a:p>
              <a:p>
                <a:pPr marL="742950" lvl="1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chemeClr val="bg1"/>
                    </a:solidFill>
                    <a:latin typeface="Avenir Book" panose="02000503020000020003" pitchFamily="2" charset="0"/>
                    <a:cs typeface="Telugu MN" pitchFamily="2" charset="0"/>
                  </a:rPr>
                  <a:t>Both are naturally proportional to distance!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70BD8B8-984D-CA43-B422-BF7E8FC20E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036" y="780358"/>
                <a:ext cx="11344724" cy="5124288"/>
              </a:xfrm>
              <a:prstGeom prst="rect">
                <a:avLst/>
              </a:prstGeom>
              <a:blipFill>
                <a:blip r:embed="rId3"/>
                <a:stretch>
                  <a:fillRect b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CA2AA88-4B30-194F-B2DF-7D477F38AB6A}"/>
                  </a:ext>
                </a:extLst>
              </p:cNvPr>
              <p:cNvSpPr/>
              <p:nvPr/>
            </p:nvSpPr>
            <p:spPr>
              <a:xfrm>
                <a:off x="1788345" y="3637204"/>
                <a:ext cx="6892656" cy="5420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20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den>
                    </m:f>
                    <m:f>
                      <m:fPr>
                        <m:ctrlP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den>
                    </m:f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2000" b="1" dirty="0">
                    <a:solidFill>
                      <a:schemeClr val="bg1"/>
                    </a:solidFill>
                    <a:latin typeface="Avenir Book" panose="02000503020000020003" pitchFamily="2" charset="0"/>
                  </a:rPr>
                  <a:t>    </a:t>
                </a:r>
                <a:r>
                  <a:rPr lang="en-US" sz="1400" dirty="0">
                    <a:solidFill>
                      <a:schemeClr val="bg1"/>
                    </a:solidFill>
                    <a:latin typeface="Avenir Book" panose="02000503020000020003" pitchFamily="2" charset="0"/>
                    <a:cs typeface="Telugu MN" pitchFamily="2" charset="0"/>
                  </a:rPr>
                  <a:t>(</a:t>
                </a:r>
                <a:r>
                  <a:rPr lang="en-US" sz="1400" i="1" dirty="0">
                    <a:solidFill>
                      <a:schemeClr val="bg1"/>
                    </a:solidFill>
                    <a:latin typeface="Avenir Book" panose="02000503020000020003" pitchFamily="2" charset="0"/>
                    <a:cs typeface="Telugu MN" pitchFamily="2" charset="0"/>
                  </a:rPr>
                  <a:t>z  - redshift,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1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1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1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1400" i="1" dirty="0">
                    <a:solidFill>
                      <a:schemeClr val="bg1"/>
                    </a:solidFill>
                    <a:latin typeface="Avenir Book" panose="02000503020000020003" pitchFamily="2" charset="0"/>
                    <a:cs typeface="Telugu MN" pitchFamily="2" charset="0"/>
                  </a:rPr>
                  <a:t> – change in refractive index over time, d – distance)</a:t>
                </a:r>
                <a:endParaRPr lang="en-US" sz="1400" b="1" dirty="0">
                  <a:solidFill>
                    <a:schemeClr val="bg1"/>
                  </a:solidFill>
                  <a:latin typeface="Avenir Book" panose="02000503020000020003" pitchFamily="2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CA2AA88-4B30-194F-B2DF-7D477F38AB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8345" y="3637204"/>
                <a:ext cx="6892656" cy="542071"/>
              </a:xfrm>
              <a:prstGeom prst="rect">
                <a:avLst/>
              </a:prstGeom>
              <a:blipFill>
                <a:blip r:embed="rId4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166843D-45D5-314B-88E0-31561E5331D7}"/>
                  </a:ext>
                </a:extLst>
              </p:cNvPr>
              <p:cNvSpPr/>
              <p:nvPr/>
            </p:nvSpPr>
            <p:spPr>
              <a:xfrm>
                <a:off x="1788345" y="4771149"/>
                <a:ext cx="3258200" cy="5416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20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chemeClr val="bg1"/>
                    </a:solidFill>
                    <a:latin typeface="Avenir Book" panose="02000503020000020003" pitchFamily="2" charset="0"/>
                  </a:rPr>
                  <a:t>     </a:t>
                </a:r>
                <a:r>
                  <a:rPr lang="en-US" sz="1400" dirty="0">
                    <a:solidFill>
                      <a:schemeClr val="bg1"/>
                    </a:solidFill>
                    <a:latin typeface="Avenir Book" panose="02000503020000020003" pitchFamily="2" charset="0"/>
                    <a:cs typeface="Telugu MN" pitchFamily="2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bg1"/>
                    </a:solidFill>
                    <a:latin typeface="Avenir Book" panose="02000503020000020003" pitchFamily="2" charset="0"/>
                    <a:cs typeface="Telugu MN" pitchFamily="2" charset="0"/>
                  </a:rPr>
                  <a:t>- Hubble’s constant) </a:t>
                </a:r>
                <a:endParaRPr lang="en-US" sz="1400" b="1" dirty="0">
                  <a:solidFill>
                    <a:schemeClr val="bg1"/>
                  </a:solidFill>
                  <a:latin typeface="Avenir Book" panose="02000503020000020003" pitchFamily="2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166843D-45D5-314B-88E0-31561E5331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8345" y="4771149"/>
                <a:ext cx="3258200" cy="5416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21A06FA-F047-E642-8BE5-297414B1D439}"/>
                  </a:ext>
                </a:extLst>
              </p:cNvPr>
              <p:cNvSpPr txBox="1"/>
              <p:nvPr/>
            </p:nvSpPr>
            <p:spPr>
              <a:xfrm>
                <a:off x="1788345" y="1241427"/>
                <a:ext cx="9357347" cy="845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000" b="1" dirty="0" smtClean="0">
                        <a:solidFill>
                          <a:schemeClr val="bg1"/>
                        </a:solidFill>
                        <a:latin typeface="Avenir Book" panose="02000503020000020003" pitchFamily="2" charset="0"/>
                        <a:ea typeface="Cambria Math" panose="02040503050406030204" pitchFamily="18" charset="0"/>
                      </a:rPr>
                      <m:t>Φ</m:t>
                    </m:r>
                    <m:r>
                      <m:rPr>
                        <m:nor/>
                      </m:rPr>
                      <a:rPr lang="el-GR" sz="2000" b="1" dirty="0" smtClean="0">
                        <a:solidFill>
                          <a:schemeClr val="bg1"/>
                        </a:solidFill>
                        <a:latin typeface="Avenir Book" panose="02000503020000020003" pitchFamily="2" charset="0"/>
                        <a:ea typeface="Cambria Math" panose="020405030504060302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l-GR" sz="2000" b="1" dirty="0" smtClean="0">
                        <a:solidFill>
                          <a:schemeClr val="bg1"/>
                        </a:solidFill>
                        <a:latin typeface="Avenir Book" panose="02000503020000020003" pitchFamily="2" charset="0"/>
                        <a:ea typeface="Cambria Math" panose="02040503050406030204" pitchFamily="18" charset="0"/>
                      </a:rPr>
                      <m:t>𝜔</m:t>
                    </m:r>
                    <m:r>
                      <m:rPr>
                        <m:nor/>
                      </m:rPr>
                      <a:rPr lang="el-GR" sz="2000" b="1" dirty="0" smtClean="0">
                        <a:solidFill>
                          <a:schemeClr val="bg1"/>
                        </a:solidFill>
                        <a:latin typeface="Avenir Book" panose="02000503020000020003" pitchFamily="2" charset="0"/>
                        <a:ea typeface="Cambria Math" panose="02040503050406030204" pitchFamily="18" charset="0"/>
                      </a:rPr>
                      <m:t>𝑡</m:t>
                    </m:r>
                    <m:r>
                      <m:rPr>
                        <m:nor/>
                      </m:rPr>
                      <a:rPr lang="el-GR" sz="2000" b="1" dirty="0" smtClean="0">
                        <a:solidFill>
                          <a:schemeClr val="bg1"/>
                        </a:solidFill>
                        <a:latin typeface="Avenir Book" panose="02000503020000020003" pitchFamily="2" charset="0"/>
                        <a:ea typeface="Cambria Math" panose="02040503050406030204" pitchFamily="18" charset="0"/>
                      </a:rPr>
                      <m:t> − </m:t>
                    </m:r>
                    <m:f>
                      <m:fPr>
                        <m:ctrlPr>
                          <a:rPr lang="el-GR" sz="20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sz="2000" b="1" dirty="0">
                            <a:solidFill>
                              <a:schemeClr val="bg1"/>
                            </a:solidFill>
                            <a:latin typeface="Avenir Book" panose="02000503020000020003" pitchFamily="2" charset="0"/>
                            <a:ea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r>
                          <a:rPr lang="en-US" sz="20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l-GR" sz="2000" b="1" dirty="0">
                    <a:solidFill>
                      <a:schemeClr val="bg1"/>
                    </a:solidFill>
                    <a:latin typeface="Avenir Book" panose="02000503020000020003" pitchFamily="2" charset="0"/>
                    <a:ea typeface="Cambria Math" panose="02040503050406030204" pitchFamily="18" charset="0"/>
                  </a:rPr>
                  <a:t>𝑥𝑐</a:t>
                </a:r>
                <a:r>
                  <a:rPr lang="en-US" sz="2000" b="1" dirty="0">
                    <a:solidFill>
                      <a:schemeClr val="bg1"/>
                    </a:solidFill>
                    <a:latin typeface="Avenir Book" panose="02000503020000020003" pitchFamily="2" charset="0"/>
                    <a:ea typeface="Cambria Math" panose="02040503050406030204" pitchFamily="18" charset="0"/>
                  </a:rPr>
                  <a:t>    </a:t>
                </a:r>
                <a:r>
                  <a:rPr lang="en-US" sz="1400" dirty="0">
                    <a:solidFill>
                      <a:schemeClr val="bg1"/>
                    </a:solidFill>
                    <a:latin typeface="Avenir Book" panose="02000503020000020003" pitchFamily="2" charset="0"/>
                    <a:cs typeface="Telugu MN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400" b="1" dirty="0">
                        <a:solidFill>
                          <a:schemeClr val="bg1"/>
                        </a:solidFill>
                        <a:latin typeface="Avenir Book" panose="02000503020000020003" pitchFamily="2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1400" i="1" dirty="0">
                    <a:solidFill>
                      <a:schemeClr val="bg1"/>
                    </a:solidFill>
                    <a:latin typeface="Avenir Book" panose="02000503020000020003" pitchFamily="2" charset="0"/>
                    <a:cs typeface="Telugu MN" pitchFamily="2" charset="0"/>
                  </a:rPr>
                  <a:t>  - frequency, c - speed of light in a vacuum, n – refractive index) </a:t>
                </a:r>
                <a:r>
                  <a:rPr lang="el-GR" sz="1400" b="1" dirty="0">
                    <a:solidFill>
                      <a:schemeClr val="bg1"/>
                    </a:solidFill>
                    <a:latin typeface="Avenir Book" panose="02000503020000020003" pitchFamily="2" charset="0"/>
                    <a:ea typeface="Cambria Math" panose="02040503050406030204" pitchFamily="18" charset="0"/>
                  </a:rPr>
                  <a:t> </a:t>
                </a:r>
              </a:p>
              <a:p>
                <a:endParaRPr lang="en-US" sz="2000" dirty="0">
                  <a:latin typeface="Avenir Book" panose="02000503020000020003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21A06FA-F047-E642-8BE5-297414B1D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8345" y="1241427"/>
                <a:ext cx="9357347" cy="845424"/>
              </a:xfrm>
              <a:prstGeom prst="rect">
                <a:avLst/>
              </a:prstGeom>
              <a:blipFill>
                <a:blip r:embed="rId6"/>
                <a:stretch>
                  <a:fillRect l="-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0110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683BC-E6C3-454F-A24F-68C617745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" y="0"/>
            <a:ext cx="12192001" cy="1049867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2"/>
                </a:solidFill>
                <a:latin typeface="Avenir Book" panose="02000503020000020003" pitchFamily="2" charset="0"/>
                <a:cs typeface="Telugu MN" pitchFamily="2" charset="0"/>
              </a:rPr>
              <a:t>Finding discrepancies within Hubble’s Law: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BA35EC-1618-B84C-8F4E-A464049B76DA}"/>
              </a:ext>
            </a:extLst>
          </p:cNvPr>
          <p:cNvSpPr txBox="1"/>
          <p:nvPr/>
        </p:nvSpPr>
        <p:spPr>
          <a:xfrm>
            <a:off x="29306" y="1049867"/>
            <a:ext cx="12162694" cy="4322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venir Book" panose="02000503020000020003" pitchFamily="2" charset="0"/>
                <a:cs typeface="Telugu MN" pitchFamily="2" charset="0"/>
              </a:rPr>
              <a:t>NASA/IPAC Extragalactic Database</a:t>
            </a:r>
          </a:p>
          <a:p>
            <a:pPr marL="1257300" lvl="2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venir Book" panose="02000503020000020003" pitchFamily="2" charset="0"/>
                <a:cs typeface="Telugu MN" pitchFamily="2" charset="0"/>
              </a:rPr>
              <a:t>271,954 independent peer-reviewed distance measurements for 147,366 galaxies</a:t>
            </a:r>
          </a:p>
          <a:p>
            <a:pPr marL="1257300" lvl="2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venir Book" panose="02000503020000020003" pitchFamily="2" charset="0"/>
                <a:cs typeface="Telugu MN" pitchFamily="2" charset="0"/>
              </a:rPr>
              <a:t>Uniquely large-scale study of a variety of astronomical objects</a:t>
            </a:r>
          </a:p>
          <a:p>
            <a:pPr marL="1714500" lvl="3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venir Book" panose="02000503020000020003" pitchFamily="2" charset="0"/>
                <a:cs typeface="Telugu MN" pitchFamily="2" charset="0"/>
              </a:rPr>
              <a:t>Type 1a supernovae, gamma-ray bursts, Cepheids, RR </a:t>
            </a:r>
            <a:r>
              <a:rPr lang="en-US" sz="2000" dirty="0" err="1">
                <a:solidFill>
                  <a:schemeClr val="bg1"/>
                </a:solidFill>
                <a:latin typeface="Avenir Book" panose="02000503020000020003" pitchFamily="2" charset="0"/>
                <a:cs typeface="Telugu MN" pitchFamily="2" charset="0"/>
              </a:rPr>
              <a:t>Lyrae</a:t>
            </a:r>
            <a:r>
              <a:rPr lang="en-US" sz="2000" dirty="0">
                <a:solidFill>
                  <a:schemeClr val="bg1"/>
                </a:solidFill>
                <a:latin typeface="Avenir Book" panose="02000503020000020003" pitchFamily="2" charset="0"/>
                <a:cs typeface="Telugu MN" pitchFamily="2" charset="0"/>
              </a:rPr>
              <a:t> Variable Stars, etc.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venir Book" panose="02000503020000020003" pitchFamily="2" charset="0"/>
                <a:cs typeface="Telugu MN" pitchFamily="2" charset="0"/>
              </a:rPr>
              <a:t>Objective: Finding deviations from a </a:t>
            </a:r>
            <a:r>
              <a:rPr lang="en-US" sz="2000" b="1" dirty="0">
                <a:solidFill>
                  <a:schemeClr val="bg1"/>
                </a:solidFill>
                <a:latin typeface="Avenir Book" panose="02000503020000020003" pitchFamily="2" charset="0"/>
                <a:cs typeface="Telugu MN" pitchFamily="2" charset="0"/>
              </a:rPr>
              <a:t>linear</a:t>
            </a:r>
            <a:r>
              <a:rPr lang="en-US" sz="2000" dirty="0">
                <a:solidFill>
                  <a:schemeClr val="bg1"/>
                </a:solidFill>
                <a:latin typeface="Avenir Book" panose="02000503020000020003" pitchFamily="2" charset="0"/>
                <a:cs typeface="Telugu MN" pitchFamily="2" charset="0"/>
              </a:rPr>
              <a:t> redshift-distance relationship as predicted by Hubble</a:t>
            </a:r>
          </a:p>
          <a:p>
            <a:pPr marL="1714500" lvl="3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Avenir Book" panose="02000503020000020003" pitchFamily="2" charset="0"/>
              <a:cs typeface="Telugu MN" pitchFamily="2" charset="0"/>
            </a:endParaRPr>
          </a:p>
          <a:p>
            <a:pPr marL="1257300" lvl="2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Avenir Book" panose="02000503020000020003" pitchFamily="2" charset="0"/>
              <a:cs typeface="Telugu M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D38C67-C080-D443-B29C-1ADD2D39EF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669" y="4314940"/>
            <a:ext cx="2107580" cy="21075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DAC982-9DC7-3B40-83F1-2A7783F948E0}"/>
              </a:ext>
            </a:extLst>
          </p:cNvPr>
          <p:cNvSpPr txBox="1"/>
          <p:nvPr/>
        </p:nvSpPr>
        <p:spPr>
          <a:xfrm>
            <a:off x="1106345" y="6422520"/>
            <a:ext cx="2036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venir Book" panose="02000503020000020003" pitchFamily="2" charset="0"/>
              </a:rPr>
              <a:t>Type 1a SN remnant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4D3F24-C26D-C04C-86FC-ECB3038B19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021" y="4314940"/>
            <a:ext cx="2158162" cy="21075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0D5B6F-B04E-824A-BE3A-DFC56BC53F6B}"/>
              </a:ext>
            </a:extLst>
          </p:cNvPr>
          <p:cNvSpPr txBox="1"/>
          <p:nvPr/>
        </p:nvSpPr>
        <p:spPr>
          <a:xfrm>
            <a:off x="4543535" y="6422520"/>
            <a:ext cx="596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venir Book" panose="02000503020000020003" pitchFamily="2" charset="0"/>
              </a:rPr>
              <a:t>GRB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F0ACD3-E936-6C44-B53A-2CA98D3524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2955" y="4314940"/>
            <a:ext cx="2145555" cy="21075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321DFF-4018-3C49-8C28-D822DB4D9979}"/>
              </a:ext>
            </a:extLst>
          </p:cNvPr>
          <p:cNvSpPr txBox="1"/>
          <p:nvPr/>
        </p:nvSpPr>
        <p:spPr>
          <a:xfrm>
            <a:off x="6642584" y="6422520"/>
            <a:ext cx="1758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venir Book" panose="02000503020000020003" pitchFamily="2" charset="0"/>
              </a:rPr>
              <a:t>Cepheid Variable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FBDF20-E42E-CF47-8FA4-2686D7C367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3776" y="4314940"/>
            <a:ext cx="2065783" cy="21075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CCCB42A-9801-DC49-B8D5-994768A7CCCD}"/>
              </a:ext>
            </a:extLst>
          </p:cNvPr>
          <p:cNvSpPr txBox="1"/>
          <p:nvPr/>
        </p:nvSpPr>
        <p:spPr>
          <a:xfrm>
            <a:off x="9488953" y="6422520"/>
            <a:ext cx="1755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venir Book" panose="02000503020000020003" pitchFamily="2" charset="0"/>
              </a:rPr>
              <a:t>RR </a:t>
            </a:r>
            <a:r>
              <a:rPr lang="en-US" sz="1600" dirty="0" err="1">
                <a:solidFill>
                  <a:schemeClr val="bg1"/>
                </a:solidFill>
                <a:latin typeface="Avenir Book" panose="02000503020000020003" pitchFamily="2" charset="0"/>
              </a:rPr>
              <a:t>Lyrae</a:t>
            </a:r>
            <a:r>
              <a:rPr lang="en-US" sz="1600" dirty="0">
                <a:solidFill>
                  <a:schemeClr val="bg1"/>
                </a:solidFill>
                <a:latin typeface="Avenir Book" panose="02000503020000020003" pitchFamily="2" charset="0"/>
              </a:rPr>
              <a:t> Variable</a:t>
            </a:r>
          </a:p>
        </p:txBody>
      </p:sp>
    </p:spTree>
    <p:extLst>
      <p:ext uri="{BB962C8B-B14F-4D97-AF65-F5344CB8AC3E}">
        <p14:creationId xmlns:p14="http://schemas.microsoft.com/office/powerpoint/2010/main" val="955215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11503</TotalTime>
  <Words>2313</Words>
  <Application>Microsoft Macintosh PowerPoint</Application>
  <PresentationFormat>Widescreen</PresentationFormat>
  <Paragraphs>184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Andale Mono</vt:lpstr>
      <vt:lpstr>Arial</vt:lpstr>
      <vt:lpstr>Avenir Book</vt:lpstr>
      <vt:lpstr>Calibri</vt:lpstr>
      <vt:lpstr>Calibri Light</vt:lpstr>
      <vt:lpstr>Cambria Math</vt:lpstr>
      <vt:lpstr>Office Theme</vt:lpstr>
      <vt:lpstr>Refining Cosmology: Addressing Dark Energy Controversies Through a Novel non-Doppler Cosmological Redshift Model</vt:lpstr>
      <vt:lpstr>The Doppler Effect is considered the main cause of spectral redshifts:</vt:lpstr>
      <vt:lpstr> The Doppler Effect as an indicator of recessive velocity:</vt:lpstr>
      <vt:lpstr>Distance-redshift relationship leads to expansion cosmology:</vt:lpstr>
      <vt:lpstr>Problems coming to the surface?</vt:lpstr>
      <vt:lpstr>Can other natural phenomena cause a redshift?</vt:lpstr>
      <vt:lpstr>Explaining the Light Deceleration model:</vt:lpstr>
      <vt:lpstr>Theory behind Light Deceleration redshifts:</vt:lpstr>
      <vt:lpstr>Finding discrepancies within Hubble’s Law:</vt:lpstr>
      <vt:lpstr>Analysis of redshift v. distance relationship:</vt:lpstr>
      <vt:lpstr>Discovery of thousands of Hubble’s Law redshift discrepancies:</vt:lpstr>
      <vt:lpstr>Closer analysis of controversial data:</vt:lpstr>
      <vt:lpstr>Addressing the controversies with the LD Model:</vt:lpstr>
      <vt:lpstr>Reconciling differences with ‘Tired Light’ models:</vt:lpstr>
      <vt:lpstr>Discussion:</vt:lpstr>
      <vt:lpstr>References: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Researching non-Doppler Redshifts and Cosmology</dc:title>
  <dc:creator>Microsoft Office User</dc:creator>
  <cp:lastModifiedBy>Melissa Soriano</cp:lastModifiedBy>
  <cp:revision>116</cp:revision>
  <dcterms:created xsi:type="dcterms:W3CDTF">2019-01-09T19:16:30Z</dcterms:created>
  <dcterms:modified xsi:type="dcterms:W3CDTF">2020-07-08T18:01:57Z</dcterms:modified>
</cp:coreProperties>
</file>